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  <p:sldId id="257" r:id="rId3"/>
    <p:sldId id="300" r:id="rId4"/>
    <p:sldId id="277" r:id="rId5"/>
    <p:sldId id="280" r:id="rId6"/>
    <p:sldId id="279" r:id="rId7"/>
    <p:sldId id="281" r:id="rId8"/>
    <p:sldId id="282" r:id="rId9"/>
    <p:sldId id="298" r:id="rId10"/>
    <p:sldId id="283" r:id="rId11"/>
    <p:sldId id="285" r:id="rId12"/>
    <p:sldId id="299" r:id="rId13"/>
    <p:sldId id="284" r:id="rId14"/>
    <p:sldId id="256" r:id="rId15"/>
    <p:sldId id="288" r:id="rId16"/>
    <p:sldId id="289" r:id="rId17"/>
    <p:sldId id="290" r:id="rId18"/>
    <p:sldId id="291" r:id="rId19"/>
    <p:sldId id="292" r:id="rId20"/>
    <p:sldId id="297" r:id="rId21"/>
    <p:sldId id="293" r:id="rId22"/>
    <p:sldId id="294" r:id="rId23"/>
    <p:sldId id="295" r:id="rId24"/>
    <p:sldId id="296" r:id="rId25"/>
    <p:sldId id="307" r:id="rId26"/>
    <p:sldId id="301" r:id="rId27"/>
    <p:sldId id="302" r:id="rId28"/>
    <p:sldId id="308" r:id="rId29"/>
    <p:sldId id="304" r:id="rId30"/>
    <p:sldId id="305" r:id="rId31"/>
    <p:sldId id="306" r:id="rId32"/>
    <p:sldId id="287" r:id="rId3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EEE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589" autoAdjust="0"/>
  </p:normalViewPr>
  <p:slideViewPr>
    <p:cSldViewPr snapToGrid="0" snapToObjects="1">
      <p:cViewPr varScale="1">
        <p:scale>
          <a:sx n="82" d="100"/>
          <a:sy n="82" d="100"/>
        </p:scale>
        <p:origin x="-18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4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" name="Rectangle 5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3AA45-736F-4249-B051-33515820A92D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B085C-BCEC-3D44-943D-48D2BD965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9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9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12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800"/>
                  </a:p>
                </p:txBody>
              </p: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9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95208-8532-9D45-B8C2-FF69DB4BD333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21377-9238-8D4E-B85E-0F00F471B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7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D78A6-BAE0-864D-9F88-95E6A41BAB6C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F9587-46C2-7846-BA62-9B79069D4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22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B13A-45D6-1C41-A7D0-1C37D0E2CF63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5A2BD-EF11-434C-8EAB-FB3EED5C7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85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4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D7858-68E0-A94A-8C89-9871196BD0CE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D28A0-F20B-ED45-86E6-2A3B69F77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7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5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6824B-8C69-D446-8E23-B38570D9307E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0B038-E814-FC41-AA69-F1A7F0B19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21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4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9631F-2E97-D247-8333-8D984ACB6915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9B28A-946B-394B-8F6C-60982D9F9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7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5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F5CDB-FF7C-D645-B105-607F0E345D0A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11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4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2B713-32F8-3C44-9704-ED1DCDB2DD9F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1C5ED-A88C-8B40-968D-257B994D6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30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5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E72DB-9CB7-714B-B320-29D8AA139B75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302DF-306E-C74D-B8C0-FA2C31584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88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1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13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</p:grpSp>
        </p:grpSp>
        <p:cxnSp>
          <p:nvCxnSpPr>
            <p:cNvPr id="9" name="Straight Connector 8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DF1C8-609E-054C-832E-52B26F608776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D10A3-6620-024A-9C23-637A413D2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5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B0C4-735A-444B-A9C4-64C7B0599A12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3BCE0-8693-8A43-BD4D-A678B1FB7F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8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772ED-8618-0443-8CE5-D494C16691A3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FC49D-8B41-6F49-BF0F-D686A0354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2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DC1F7-AE2C-A84F-8B01-B867414EB202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DCF4A-6804-4C4C-8864-33674C7A3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5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CA81D55-E361-CF4E-A04C-E74204DA7D68}" type="datetimeFigureOut">
              <a:rPr lang="en-US"/>
              <a:pPr>
                <a:defRPr/>
              </a:pPr>
              <a:t>12/11/14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5D1EB57-01C5-9F44-9653-2984E40E6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5794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8080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10366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12652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uros.krcadinac@gmail.com" TargetMode="External"/><Relationship Id="rId3" Type="http://schemas.openxmlformats.org/officeDocument/2006/relationships/hyperlink" Target="http://www.krcadinac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lideshare.net/iandavis/30-minute-guide-to-rdf-and-linked-data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nikola.milikic@fon.bg.ac.rs" TargetMode="External"/><Relationship Id="rId3" Type="http://schemas.openxmlformats.org/officeDocument/2006/relationships/hyperlink" Target="http://nikola.milikic.info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uros.krcadinac@gmail.com" TargetMode="External"/><Relationship Id="rId3" Type="http://schemas.openxmlformats.org/officeDocument/2006/relationships/hyperlink" Target="http://www.krcadinac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RDF</a:t>
            </a:r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914400" y="401161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 dirty="0" err="1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Uroš</a:t>
            </a:r>
            <a:r>
              <a:rPr lang="en-U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Krčadinac</a:t>
            </a: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</a:pPr>
            <a:r>
              <a:rPr lang="en-U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Email</a:t>
            </a: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: </a:t>
            </a: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uros.krcadinac@</a:t>
            </a:r>
            <a:r>
              <a:rPr lang="en-U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gmail.com</a:t>
            </a:r>
            <a:endParaRPr lang="en-US" dirty="0" smtClean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</a:pPr>
            <a:r>
              <a:rPr lang="en-U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URL</a:t>
            </a: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: </a:t>
            </a: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</a:t>
            </a:r>
            <a:r>
              <a:rPr lang="en-U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www.krcadinac.com</a:t>
            </a:r>
            <a:endParaRPr lang="en-US" dirty="0" smtClean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</a:pP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  <a:buFont typeface="Arial" charset="0"/>
              <a:buNone/>
            </a:pP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Calisto MT" charset="0"/>
              </a:rPr>
              <a:t>Simple Rules</a:t>
            </a:r>
            <a:endParaRPr lang="en-US" sz="4000" dirty="0">
              <a:latin typeface="Calisto MT" charset="0"/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sto MT" charset="0"/>
              </a:rPr>
              <a:t>Use URIs to identify resources</a:t>
            </a:r>
            <a:endParaRPr lang="en-US" dirty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If </a:t>
            </a:r>
            <a:r>
              <a:rPr lang="en-US" dirty="0" smtClean="0">
                <a:latin typeface="Calisto MT" charset="0"/>
              </a:rPr>
              <a:t>the </a:t>
            </a:r>
            <a:r>
              <a:rPr lang="en-US" dirty="0" smtClean="0">
                <a:latin typeface="Calisto MT" charset="0"/>
              </a:rPr>
              <a:t>same URI is used on multiple places, then they identify the same resource </a:t>
            </a:r>
          </a:p>
          <a:p>
            <a:r>
              <a:rPr lang="en-US" dirty="0" smtClean="0">
                <a:latin typeface="Calisto MT" charset="0"/>
              </a:rPr>
              <a:t>This enables for easy interlinking of data coming from multiple sources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>
                <a:latin typeface="Calisto MT" charset="0"/>
              </a:rPr>
              <a:t>TURTLE </a:t>
            </a:r>
            <a:r>
              <a:rPr lang="en-US" sz="3000" dirty="0" err="1" smtClean="0">
                <a:latin typeface="Calisto MT" charset="0"/>
              </a:rPr>
              <a:t>sintax</a:t>
            </a:r>
            <a:r>
              <a:rPr lang="en-US" sz="3000" dirty="0" smtClean="0">
                <a:latin typeface="Calisto MT" charset="0"/>
              </a:rPr>
              <a:t> – Textual representation of RDF</a:t>
            </a:r>
            <a:endParaRPr lang="en-US" sz="3000" dirty="0">
              <a:latin typeface="Calisto MT" charset="0"/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>
                <a:latin typeface="Calisto MT" charset="0"/>
              </a:rPr>
              <a:t>@prefix ex: &lt;http://</a:t>
            </a:r>
            <a:r>
              <a:rPr lang="en-US" dirty="0" err="1">
                <a:latin typeface="Calisto MT" charset="0"/>
              </a:rPr>
              <a:t>example.com</a:t>
            </a:r>
            <a:r>
              <a:rPr lang="en-US" dirty="0">
                <a:latin typeface="Calisto MT" charset="0"/>
              </a:rPr>
              <a:t>&gt;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endParaRPr lang="en-US" dirty="0">
              <a:latin typeface="Calisto MT" charset="0"/>
            </a:endParaRP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 err="1">
                <a:solidFill>
                  <a:schemeClr val="tx1"/>
                </a:solidFill>
                <a:latin typeface="Calisto MT" charset="0"/>
              </a:rPr>
              <a:t>ex:Oreilly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ex:name</a:t>
            </a:r>
            <a:r>
              <a:rPr lang="en-US" dirty="0">
                <a:latin typeface="Calisto MT" charset="0"/>
              </a:rPr>
              <a:t> “O’Reilly”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endParaRPr lang="en-US" dirty="0">
              <a:latin typeface="Calisto MT" charset="0"/>
            </a:endParaRP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 err="1">
                <a:latin typeface="Calisto MT" charset="0"/>
              </a:rPr>
              <a:t>ex:Javascript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ex:title</a:t>
            </a:r>
            <a:r>
              <a:rPr lang="en-US" dirty="0">
                <a:latin typeface="Calisto MT" charset="0"/>
              </a:rPr>
              <a:t> “</a:t>
            </a:r>
            <a:r>
              <a:rPr lang="en-US" altLang="ja-JP" dirty="0" err="1">
                <a:latin typeface="Calisto MT" charset="0"/>
              </a:rPr>
              <a:t>Javascript</a:t>
            </a:r>
            <a:r>
              <a:rPr lang="en-US" dirty="0">
                <a:latin typeface="Calisto MT" charset="0"/>
              </a:rPr>
              <a:t>”</a:t>
            </a:r>
            <a:r>
              <a:rPr lang="en-US" altLang="ja-JP" dirty="0">
                <a:latin typeface="Calisto MT" charset="0"/>
              </a:rPr>
              <a:t>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 err="1">
                <a:latin typeface="Calisto MT" charset="0"/>
              </a:rPr>
              <a:t>ex:Javascript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ex:isbn</a:t>
            </a:r>
            <a:r>
              <a:rPr lang="en-US" dirty="0">
                <a:latin typeface="Calisto MT" charset="0"/>
              </a:rPr>
              <a:t> “0596000480”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 err="1">
                <a:latin typeface="Calisto MT" charset="0"/>
              </a:rPr>
              <a:t>ex:Javascript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ex:author</a:t>
            </a:r>
            <a:r>
              <a:rPr lang="en-US" dirty="0">
                <a:latin typeface="Calisto MT" charset="0"/>
              </a:rPr>
              <a:t> “David Flanagan”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 err="1">
                <a:solidFill>
                  <a:schemeClr val="tx1"/>
                </a:solidFill>
                <a:latin typeface="Calisto MT" charset="0"/>
              </a:rPr>
              <a:t>ex:Javascript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sto MT" charset="0"/>
              </a:rPr>
              <a:t>ex:publisher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sto MT" charset="0"/>
              </a:rPr>
              <a:t>ex:Oreilly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 .</a:t>
            </a:r>
          </a:p>
          <a:p>
            <a:pPr marL="0" indent="0">
              <a:buFont typeface="Arial" charset="0"/>
              <a:buNone/>
            </a:pPr>
            <a:endParaRPr lang="en-US" dirty="0">
              <a:latin typeface="Calisto MT" charset="0"/>
            </a:endParaRPr>
          </a:p>
          <a:p>
            <a:pPr marL="0" indent="0">
              <a:buFont typeface="Arial" charset="0"/>
              <a:buNone/>
            </a:pP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>
                <a:latin typeface="Calisto MT" charset="0"/>
              </a:rPr>
              <a:t>TURTLE </a:t>
            </a:r>
            <a:r>
              <a:rPr lang="en-US" sz="3000" dirty="0" smtClean="0">
                <a:latin typeface="Calisto MT" charset="0"/>
              </a:rPr>
              <a:t>syntax– Compact representation</a:t>
            </a:r>
            <a:endParaRPr lang="en-US" sz="3000" dirty="0">
              <a:latin typeface="Calisto MT" charset="0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>
                <a:latin typeface="Calisto MT" charset="0"/>
              </a:rPr>
              <a:t>@prefix ex: &lt;http://</a:t>
            </a:r>
            <a:r>
              <a:rPr lang="en-US" dirty="0" err="1">
                <a:latin typeface="Calisto MT" charset="0"/>
              </a:rPr>
              <a:t>example.com</a:t>
            </a:r>
            <a:r>
              <a:rPr lang="en-US" dirty="0">
                <a:latin typeface="Calisto MT" charset="0"/>
              </a:rPr>
              <a:t>&gt;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endParaRPr lang="en-US" dirty="0">
              <a:latin typeface="Calisto MT" charset="0"/>
            </a:endParaRP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 err="1">
                <a:solidFill>
                  <a:schemeClr val="tx1"/>
                </a:solidFill>
                <a:latin typeface="Calisto MT" charset="0"/>
              </a:rPr>
              <a:t>ex:Oreilly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ex:name</a:t>
            </a:r>
            <a:r>
              <a:rPr lang="en-US" dirty="0">
                <a:latin typeface="Calisto MT" charset="0"/>
              </a:rPr>
              <a:t> “O’Reilly”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endParaRPr lang="en-US" dirty="0">
              <a:latin typeface="Calisto MT" charset="0"/>
            </a:endParaRP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 err="1">
                <a:latin typeface="Calisto MT" charset="0"/>
              </a:rPr>
              <a:t>ex:Javascript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ex:title</a:t>
            </a:r>
            <a:r>
              <a:rPr lang="en-US" dirty="0">
                <a:latin typeface="Calisto MT" charset="0"/>
              </a:rPr>
              <a:t> “</a:t>
            </a:r>
            <a:r>
              <a:rPr lang="en-US" altLang="ja-JP" dirty="0" err="1">
                <a:latin typeface="Calisto MT" charset="0"/>
              </a:rPr>
              <a:t>Javascript</a:t>
            </a:r>
            <a:r>
              <a:rPr lang="en-US" dirty="0">
                <a:latin typeface="Calisto MT" charset="0"/>
              </a:rPr>
              <a:t>”</a:t>
            </a:r>
            <a:r>
              <a:rPr lang="en-US" altLang="ja-JP" dirty="0">
                <a:latin typeface="Calisto MT" charset="0"/>
              </a:rPr>
              <a:t> ;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>
                <a:latin typeface="Calisto MT" charset="0"/>
              </a:rPr>
              <a:t>	          </a:t>
            </a:r>
            <a:r>
              <a:rPr lang="en-US" dirty="0" err="1">
                <a:latin typeface="Calisto MT" charset="0"/>
              </a:rPr>
              <a:t>ex:isbn</a:t>
            </a:r>
            <a:r>
              <a:rPr lang="en-US" dirty="0">
                <a:latin typeface="Calisto MT" charset="0"/>
              </a:rPr>
              <a:t> “0596000480” ;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>
                <a:latin typeface="Calisto MT" charset="0"/>
              </a:rPr>
              <a:t>	          </a:t>
            </a:r>
            <a:r>
              <a:rPr lang="en-US" dirty="0" err="1">
                <a:latin typeface="Calisto MT" charset="0"/>
              </a:rPr>
              <a:t>ex:author</a:t>
            </a:r>
            <a:r>
              <a:rPr lang="en-US" dirty="0">
                <a:latin typeface="Calisto MT" charset="0"/>
              </a:rPr>
              <a:t> “David Flanagan” ;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 dirty="0">
                <a:solidFill>
                  <a:schemeClr val="tx1"/>
                </a:solidFill>
                <a:latin typeface="Calisto MT" charset="0"/>
              </a:rPr>
              <a:t>	          </a:t>
            </a:r>
            <a:r>
              <a:rPr lang="en-US" dirty="0" err="1">
                <a:solidFill>
                  <a:schemeClr val="tx1"/>
                </a:solidFill>
                <a:latin typeface="Calisto MT" charset="0"/>
              </a:rPr>
              <a:t>ex:publisher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sto MT" charset="0"/>
              </a:rPr>
              <a:t>ex:Oreilly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 .</a:t>
            </a:r>
          </a:p>
          <a:p>
            <a:pPr marL="0" indent="0">
              <a:buFont typeface="Arial" charset="0"/>
              <a:buNone/>
            </a:pPr>
            <a:endParaRPr lang="en-US" dirty="0">
              <a:latin typeface="Calisto MT" charset="0"/>
            </a:endParaRPr>
          </a:p>
          <a:p>
            <a:pPr marL="0" indent="0">
              <a:buFont typeface="Arial" charset="0"/>
              <a:buNone/>
            </a:pP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charset="0"/>
              </a:rPr>
              <a:t>Credits</a:t>
            </a:r>
            <a:endParaRPr lang="en-US" dirty="0">
              <a:latin typeface="Calisto MT" charset="0"/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charset="0"/>
              </a:rPr>
              <a:t>“</a:t>
            </a:r>
            <a:r>
              <a:rPr lang="en-US" dirty="0">
                <a:latin typeface="Calisto MT" charset="0"/>
                <a:hlinkClick r:id="rId2"/>
              </a:rPr>
              <a:t>30 Minute Guide to RDF and Linked Data</a:t>
            </a:r>
            <a:r>
              <a:rPr lang="en-US" dirty="0">
                <a:latin typeface="Calisto MT" charset="0"/>
              </a:rPr>
              <a:t>”, Ian Davis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RDFS</a:t>
            </a:r>
          </a:p>
        </p:txBody>
      </p:sp>
      <p:sp>
        <p:nvSpPr>
          <p:cNvPr id="34818" name="Subtitle 2"/>
          <p:cNvSpPr>
            <a:spLocks noGrp="1"/>
          </p:cNvSpPr>
          <p:nvPr>
            <p:ph type="subTitle" idx="1"/>
          </p:nvPr>
        </p:nvSpPr>
        <p:spPr>
          <a:xfrm>
            <a:off x="914400" y="401161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Nikola Milikić</a:t>
            </a: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Email: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nikola.milikic@fon.bg.ac.rs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http://nikola.milikic.info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sto MT" charset="0"/>
              </a:rPr>
              <a:t>RDFS</a:t>
            </a:r>
            <a:endParaRPr lang="en-US" dirty="0">
              <a:latin typeface="Calisto MT" charset="0"/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sto MT" charset="0"/>
              </a:rPr>
              <a:t>RDFS - RDF </a:t>
            </a:r>
            <a:r>
              <a:rPr lang="en-US" dirty="0">
                <a:latin typeface="Calisto MT" charset="0"/>
              </a:rPr>
              <a:t>Schema</a:t>
            </a:r>
          </a:p>
          <a:p>
            <a:r>
              <a:rPr lang="en-US" dirty="0" smtClean="0">
                <a:latin typeface="Calisto MT" charset="0"/>
              </a:rPr>
              <a:t>Adding semantics to </a:t>
            </a:r>
            <a:r>
              <a:rPr lang="en-US" dirty="0">
                <a:latin typeface="Calisto MT" charset="0"/>
              </a:rPr>
              <a:t>RDF</a:t>
            </a:r>
          </a:p>
          <a:p>
            <a:r>
              <a:rPr lang="en-US" dirty="0" smtClean="0">
                <a:latin typeface="Calisto MT" charset="0"/>
              </a:rPr>
              <a:t>Creating data schema – vocabulary</a:t>
            </a:r>
            <a:endParaRPr lang="en-US" dirty="0" smtClean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Vocabulary is defined in the same way as data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Calisto MT" charset="0"/>
              </a:rPr>
              <a:t>Classes and Hierarchies</a:t>
            </a:r>
            <a:endParaRPr lang="en-US" sz="4000" dirty="0">
              <a:latin typeface="Calisto MT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943648" y="4224294"/>
            <a:ext cx="3235648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 err="1">
                <a:solidFill>
                  <a:schemeClr val="tx1"/>
                </a:solidFill>
              </a:rPr>
              <a:t>ex:Javascript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252641" y="1901724"/>
            <a:ext cx="2617662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 err="1">
                <a:solidFill>
                  <a:schemeClr val="tx1"/>
                </a:solidFill>
              </a:rPr>
              <a:t>ex:Book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4" idx="0"/>
            <a:endCxn id="5" idx="4"/>
          </p:cNvCxnSpPr>
          <p:nvPr/>
        </p:nvCxnSpPr>
        <p:spPr>
          <a:xfrm flipV="1">
            <a:off x="4560888" y="2782888"/>
            <a:ext cx="0" cy="144145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869" name="TextBox 7"/>
          <p:cNvSpPr txBox="1">
            <a:spLocks noChangeArrowheads="1"/>
          </p:cNvSpPr>
          <p:nvPr/>
        </p:nvSpPr>
        <p:spPr bwMode="auto">
          <a:xfrm>
            <a:off x="4035425" y="3259138"/>
            <a:ext cx="10255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rdf:type</a:t>
            </a:r>
            <a:endParaRPr lang="en-US" sz="1800"/>
          </a:p>
        </p:txBody>
      </p:sp>
      <p:sp>
        <p:nvSpPr>
          <p:cNvPr id="36870" name="TextBox 11"/>
          <p:cNvSpPr txBox="1">
            <a:spLocks noChangeArrowheads="1"/>
          </p:cNvSpPr>
          <p:nvPr/>
        </p:nvSpPr>
        <p:spPr bwMode="auto">
          <a:xfrm>
            <a:off x="712788" y="5572125"/>
            <a:ext cx="75326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/>
              <a:t>ex:Book rdf:type rdfs:Class .</a:t>
            </a:r>
          </a:p>
          <a:p>
            <a:pPr eaLnBrk="1" hangingPunct="1"/>
            <a:r>
              <a:rPr lang="en-US" sz="2200"/>
              <a:t>ex:Javascript rdf:type ex:Book 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696913" y="2270793"/>
            <a:ext cx="8102600" cy="926435"/>
            <a:chOff x="696663" y="2271001"/>
            <a:chExt cx="8102311" cy="926517"/>
          </a:xfrm>
        </p:grpSpPr>
        <p:sp>
          <p:nvSpPr>
            <p:cNvPr id="14" name="Oval 13"/>
            <p:cNvSpPr/>
            <p:nvPr/>
          </p:nvSpPr>
          <p:spPr>
            <a:xfrm>
              <a:off x="696663" y="2316377"/>
              <a:ext cx="2760208" cy="88114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domain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6090601" y="2316377"/>
              <a:ext cx="2708373" cy="88114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range</a:t>
              </a:r>
            </a:p>
          </p:txBody>
        </p:sp>
        <p:cxnSp>
          <p:nvCxnSpPr>
            <p:cNvPr id="16" name="Straight Arrow Connector 6"/>
            <p:cNvCxnSpPr>
              <a:endCxn id="15" idx="2"/>
            </p:cNvCxnSpPr>
            <p:nvPr/>
          </p:nvCxnSpPr>
          <p:spPr>
            <a:xfrm>
              <a:off x="3457227" y="2756153"/>
              <a:ext cx="2633569" cy="1588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4B5A60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899" name="TextBox 16"/>
            <p:cNvSpPr txBox="1">
              <a:spLocks noChangeArrowheads="1"/>
            </p:cNvSpPr>
            <p:nvPr/>
          </p:nvSpPr>
          <p:spPr bwMode="auto">
            <a:xfrm>
              <a:off x="3997077" y="2271001"/>
              <a:ext cx="1634294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200" dirty="0" err="1">
                  <a:solidFill>
                    <a:srgbClr val="000000"/>
                  </a:solidFill>
                </a:rPr>
                <a:t>ex:publisher</a:t>
              </a:r>
              <a:endParaRPr lang="en-US" sz="2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Calisto MT" charset="0"/>
              </a:rPr>
              <a:t>Properties</a:t>
            </a:r>
            <a:endParaRPr lang="en-US" sz="3600" dirty="0">
              <a:latin typeface="Calisto MT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696913" y="3896876"/>
            <a:ext cx="2760208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>
                <a:solidFill>
                  <a:schemeClr val="tx1"/>
                </a:solidFill>
              </a:rPr>
              <a:t>ex:Book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090601" y="3896876"/>
            <a:ext cx="2708373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>
                <a:solidFill>
                  <a:schemeClr val="tx1"/>
                </a:solidFill>
              </a:rPr>
              <a:t>ex:Publisher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6"/>
          <p:cNvCxnSpPr>
            <a:endCxn id="5" idx="2"/>
          </p:cNvCxnSpPr>
          <p:nvPr/>
        </p:nvCxnSpPr>
        <p:spPr>
          <a:xfrm>
            <a:off x="3460750" y="4337808"/>
            <a:ext cx="2630488" cy="0"/>
          </a:xfrm>
          <a:prstGeom prst="curvedConnector3">
            <a:avLst>
              <a:gd name="adj1" fmla="val 50000"/>
            </a:avLst>
          </a:prstGeom>
          <a:ln>
            <a:solidFill>
              <a:srgbClr val="4B5A6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894" name="TextBox 6"/>
          <p:cNvSpPr txBox="1">
            <a:spLocks noChangeArrowheads="1"/>
          </p:cNvSpPr>
          <p:nvPr/>
        </p:nvSpPr>
        <p:spPr bwMode="auto">
          <a:xfrm>
            <a:off x="3959225" y="3896876"/>
            <a:ext cx="1633538" cy="430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dirty="0" err="1">
                <a:solidFill>
                  <a:srgbClr val="000000"/>
                </a:solidFill>
              </a:rPr>
              <a:t>ex:publisher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00088" y="5194105"/>
            <a:ext cx="74707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/>
              <a:t>ex:publisher</a:t>
            </a:r>
            <a:r>
              <a:rPr lang="en-US" sz="2000" dirty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rdf:Property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/>
              <a:t>rdfs:domain</a:t>
            </a:r>
            <a:r>
              <a:rPr lang="en-US" sz="2000" dirty="0"/>
              <a:t> </a:t>
            </a:r>
            <a:r>
              <a:rPr lang="en-US" sz="2000" dirty="0" err="1"/>
              <a:t>ex:Book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/>
              <a:t>rdfs:range</a:t>
            </a:r>
            <a:r>
              <a:rPr lang="en-US" sz="2000" dirty="0"/>
              <a:t> </a:t>
            </a:r>
            <a:r>
              <a:rPr lang="en-US" sz="2000" dirty="0" err="1" smtClean="0"/>
              <a:t>ex:Publisher</a:t>
            </a:r>
            <a:r>
              <a:rPr lang="en-US" sz="2000" dirty="0" smtClean="0"/>
              <a:t> 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Calisto MT" charset="0"/>
              </a:rPr>
              <a:t>Properties</a:t>
            </a:r>
            <a:endParaRPr lang="en-US" sz="3600" dirty="0">
              <a:latin typeface="Calisto MT" charset="0"/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spcBef>
                <a:spcPct val="40000"/>
              </a:spcBef>
            </a:pPr>
            <a:r>
              <a:rPr lang="en-US" b="1" dirty="0" smtClean="0">
                <a:solidFill>
                  <a:schemeClr val="tx1"/>
                </a:solidFill>
                <a:latin typeface="Calisto MT" charset="0"/>
              </a:rPr>
              <a:t>Domain 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points to a class (or multiple classes) a property can be used on</a:t>
            </a:r>
            <a:endParaRPr lang="en-US" dirty="0">
              <a:solidFill>
                <a:schemeClr val="tx1"/>
              </a:solidFill>
              <a:latin typeface="Calisto MT" charset="0"/>
            </a:endParaRPr>
          </a:p>
          <a:p>
            <a:pPr algn="just" eaLnBrk="1" hangingPunct="1">
              <a:spcBef>
                <a:spcPct val="40000"/>
              </a:spcBef>
            </a:pPr>
            <a:r>
              <a:rPr lang="en-US" b="1" dirty="0" smtClean="0">
                <a:solidFill>
                  <a:schemeClr val="tx1"/>
                </a:solidFill>
                <a:latin typeface="Calisto MT" charset="0"/>
              </a:rPr>
              <a:t>Range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 represents a class (or multiple classes) that can be a value of 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a property</a:t>
            </a:r>
            <a:endParaRPr lang="en-US" dirty="0">
              <a:solidFill>
                <a:schemeClr val="tx1"/>
              </a:solidFill>
              <a:latin typeface="Calisto MT" charset="0"/>
            </a:endParaRPr>
          </a:p>
          <a:p>
            <a:pPr algn="just" eaLnBrk="1" hangingPunct="1">
              <a:spcBef>
                <a:spcPct val="40000"/>
              </a:spcBef>
            </a:pPr>
            <a:endParaRPr lang="en-US" dirty="0">
              <a:solidFill>
                <a:schemeClr val="tx1"/>
              </a:solidFill>
              <a:latin typeface="Calisto MT" charset="0"/>
            </a:endParaRPr>
          </a:p>
          <a:p>
            <a:pPr algn="just" eaLnBrk="1" hangingPunct="1">
              <a:spcBef>
                <a:spcPct val="40000"/>
              </a:spcBef>
            </a:pP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Both domain and range are 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optional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. 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If domain is not defined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property can 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be used on any class. If range is not 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defined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, value of </a:t>
            </a:r>
            <a:r>
              <a:rPr lang="en-US" dirty="0">
                <a:solidFill>
                  <a:schemeClr val="tx1"/>
                </a:solidFill>
                <a:latin typeface="Calisto MT" charset="0"/>
              </a:rPr>
              <a:t>a property </a:t>
            </a:r>
            <a:r>
              <a:rPr lang="en-US" dirty="0" smtClean="0">
                <a:solidFill>
                  <a:schemeClr val="tx1"/>
                </a:solidFill>
                <a:latin typeface="Calisto MT" charset="0"/>
              </a:rPr>
              <a:t>can be any class.</a:t>
            </a:r>
            <a:endParaRPr lang="en-US" dirty="0">
              <a:solidFill>
                <a:schemeClr val="tx1"/>
              </a:solidFill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Calisto MT" charset="0"/>
              </a:rPr>
              <a:t>Not the same as with OO languages</a:t>
            </a:r>
            <a:endParaRPr lang="en-US" sz="4000" dirty="0">
              <a:latin typeface="Calisto MT" charset="0"/>
            </a:endParaRP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sto MT" charset="0"/>
              </a:rPr>
              <a:t>Properties can exist without any class, they are </a:t>
            </a:r>
            <a:r>
              <a:rPr lang="en-US" altLang="ja-JP" dirty="0" smtClean="0">
                <a:latin typeface="Calisto MT" charset="0"/>
              </a:rPr>
              <a:t>first </a:t>
            </a:r>
            <a:r>
              <a:rPr lang="en-US" altLang="ja-JP" dirty="0">
                <a:latin typeface="Calisto MT" charset="0"/>
              </a:rPr>
              <a:t>class </a:t>
            </a:r>
            <a:r>
              <a:rPr lang="en-US" altLang="ja-JP" dirty="0" smtClean="0">
                <a:latin typeface="Calisto MT" charset="0"/>
              </a:rPr>
              <a:t>citizens</a:t>
            </a:r>
            <a:endParaRPr lang="en-US" altLang="ja-JP" dirty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Properties can be extended, they can have their own hierarchy of </a:t>
            </a:r>
            <a:r>
              <a:rPr lang="en-US" dirty="0" err="1" smtClean="0">
                <a:latin typeface="Calisto MT" charset="0"/>
              </a:rPr>
              <a:t>subproperties</a:t>
            </a:r>
            <a:endParaRPr lang="en-US" dirty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Properties can not be overridden on a lower level of hierarchy (by </a:t>
            </a:r>
            <a:r>
              <a:rPr lang="en-US" dirty="0" err="1" smtClean="0">
                <a:latin typeface="Calisto MT" charset="0"/>
              </a:rPr>
              <a:t>subproperties</a:t>
            </a:r>
            <a:r>
              <a:rPr lang="en-US" dirty="0" smtClean="0">
                <a:latin typeface="Calisto MT" charset="0"/>
              </a:rPr>
              <a:t>)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Calisto MT" charset="0"/>
              </a:rPr>
              <a:t>What is</a:t>
            </a:r>
            <a:r>
              <a:rPr lang="sr-Cyrl-CS" sz="4000" dirty="0" smtClean="0">
                <a:latin typeface="Calisto MT" charset="0"/>
              </a:rPr>
              <a:t> </a:t>
            </a:r>
            <a:r>
              <a:rPr lang="en-US" sz="4000" dirty="0">
                <a:latin typeface="Calisto MT" charset="0"/>
              </a:rPr>
              <a:t>RDF?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charset="0"/>
              </a:rPr>
              <a:t>Resource Description Framework</a:t>
            </a:r>
          </a:p>
          <a:p>
            <a:r>
              <a:rPr lang="en-US" dirty="0">
                <a:latin typeface="Calisto MT" charset="0"/>
              </a:rPr>
              <a:t>W3C standard </a:t>
            </a:r>
            <a:r>
              <a:rPr lang="en-US" dirty="0" smtClean="0">
                <a:latin typeface="Calisto MT" charset="0"/>
              </a:rPr>
              <a:t>for describing data on the Web</a:t>
            </a:r>
            <a:endParaRPr lang="en-US" dirty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One of the three fundamental </a:t>
            </a:r>
            <a:r>
              <a:rPr lang="en-US" dirty="0" smtClean="0">
                <a:latin typeface="Calisto MT" charset="0"/>
              </a:rPr>
              <a:t>Semantic Web technologies </a:t>
            </a:r>
            <a:r>
              <a:rPr lang="en-US" dirty="0" smtClean="0">
                <a:latin typeface="Calisto MT" charset="0"/>
              </a:rPr>
              <a:t>(other two being SPARQL and </a:t>
            </a:r>
            <a:r>
              <a:rPr lang="en-US" dirty="0" smtClean="0">
                <a:latin typeface="Calisto MT" charset="0"/>
              </a:rPr>
              <a:t>OWL)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>
                <a:latin typeface="Calisto MT" charset="0"/>
              </a:rPr>
              <a:t>RDF(S) </a:t>
            </a:r>
            <a:r>
              <a:rPr lang="hr-HR" sz="4000" dirty="0" smtClean="0">
                <a:latin typeface="Calisto MT" charset="0"/>
              </a:rPr>
              <a:t>vocabulary</a:t>
            </a:r>
            <a:endParaRPr lang="en-US" sz="4000" dirty="0">
              <a:latin typeface="Calisto MT" charset="0"/>
            </a:endParaRPr>
          </a:p>
        </p:txBody>
      </p:sp>
      <p:sp>
        <p:nvSpPr>
          <p:cNvPr id="40962" name="Content Placeholder 4"/>
          <p:cNvSpPr>
            <a:spLocks noGrp="1"/>
          </p:cNvSpPr>
          <p:nvPr>
            <p:ph sz="half" idx="1"/>
          </p:nvPr>
        </p:nvSpPr>
        <p:spPr>
          <a:xfrm>
            <a:off x="900113" y="2082800"/>
            <a:ext cx="3565525" cy="392747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hr-HR" sz="2100" dirty="0" smtClean="0">
                <a:latin typeface="Calisto MT" charset="0"/>
              </a:rPr>
              <a:t>RDF and </a:t>
            </a:r>
            <a:r>
              <a:rPr lang="hr-HR" sz="2100" dirty="0">
                <a:latin typeface="Calisto MT" charset="0"/>
              </a:rPr>
              <a:t>RDFS </a:t>
            </a:r>
            <a:r>
              <a:rPr lang="hr-HR" sz="2100" dirty="0" smtClean="0">
                <a:latin typeface="Calisto MT" charset="0"/>
              </a:rPr>
              <a:t>vocabularies</a:t>
            </a:r>
            <a:endParaRPr lang="hr-HR" sz="2100" dirty="0">
              <a:latin typeface="Calisto MT" charset="0"/>
            </a:endParaRPr>
          </a:p>
          <a:p>
            <a:pPr>
              <a:defRPr/>
            </a:pPr>
            <a:r>
              <a:rPr lang="fi-FI" sz="2100" dirty="0" err="1" smtClean="0">
                <a:latin typeface="Calisto MT" charset="0"/>
              </a:rPr>
              <a:t>Prefixes</a:t>
            </a:r>
            <a:r>
              <a:rPr lang="fi-FI" sz="2100" dirty="0" smtClean="0">
                <a:latin typeface="Calisto MT" charset="0"/>
              </a:rPr>
              <a:t>: </a:t>
            </a:r>
            <a:r>
              <a:rPr lang="fi-FI" sz="2100" b="1" dirty="0" err="1">
                <a:latin typeface="Calisto MT" charset="0"/>
              </a:rPr>
              <a:t>rdf</a:t>
            </a:r>
            <a:r>
              <a:rPr lang="fi-FI" sz="2100" dirty="0">
                <a:latin typeface="Calisto MT" charset="0"/>
              </a:rPr>
              <a:t> i </a:t>
            </a:r>
            <a:r>
              <a:rPr lang="fi-FI" sz="2100" b="1" dirty="0" err="1">
                <a:latin typeface="Calisto MT" charset="0"/>
              </a:rPr>
              <a:t>rdfs</a:t>
            </a:r>
            <a:endParaRPr lang="fi-FI" sz="2100" b="1" dirty="0">
              <a:latin typeface="Calisto MT" charset="0"/>
            </a:endParaRPr>
          </a:p>
          <a:p>
            <a:pPr>
              <a:defRPr/>
            </a:pPr>
            <a:r>
              <a:rPr lang="hr-HR" sz="2100" dirty="0" smtClean="0">
                <a:latin typeface="Calisto MT" charset="0"/>
              </a:rPr>
              <a:t>Classes (some of them)</a:t>
            </a:r>
            <a:endParaRPr lang="hr-HR" sz="2100" dirty="0">
              <a:latin typeface="Calisto MT" charset="0"/>
            </a:endParaRPr>
          </a:p>
          <a:p>
            <a:pPr lvl="1">
              <a:defRPr/>
            </a:pPr>
            <a:r>
              <a:rPr lang="da-DK" sz="2100" dirty="0" err="1">
                <a:latin typeface="Calisto MT" charset="0"/>
              </a:rPr>
              <a:t>rdfs:Class</a:t>
            </a:r>
            <a:endParaRPr lang="da-DK" sz="2100" dirty="0">
              <a:latin typeface="Calisto MT" charset="0"/>
            </a:endParaRPr>
          </a:p>
          <a:p>
            <a:pPr lvl="1">
              <a:defRPr/>
            </a:pPr>
            <a:r>
              <a:rPr lang="da-DK" sz="2100" dirty="0" err="1">
                <a:latin typeface="Calisto MT" charset="0"/>
              </a:rPr>
              <a:t>rdfs:Property</a:t>
            </a:r>
            <a:endParaRPr lang="da-DK" sz="2100" dirty="0">
              <a:latin typeface="Calisto MT" charset="0"/>
            </a:endParaRPr>
          </a:p>
          <a:p>
            <a:pPr lvl="1">
              <a:defRPr/>
            </a:pPr>
            <a:r>
              <a:rPr lang="da-DK" sz="2100" dirty="0" err="1">
                <a:latin typeface="Calisto MT" charset="0"/>
              </a:rPr>
              <a:t>rdfs:Literal</a:t>
            </a:r>
            <a:endParaRPr lang="da-DK" sz="2100" dirty="0">
              <a:latin typeface="Calisto MT" charset="0"/>
            </a:endParaRPr>
          </a:p>
          <a:p>
            <a:pPr>
              <a:defRPr/>
            </a:pPr>
            <a:r>
              <a:rPr lang="hu-HU" sz="2100" dirty="0" smtClean="0">
                <a:latin typeface="Calisto MT" charset="0"/>
              </a:rPr>
              <a:t>Properties </a:t>
            </a:r>
            <a:r>
              <a:rPr lang="hr-HR" sz="2100" dirty="0" smtClean="0">
                <a:latin typeface="Calisto MT" charset="0"/>
              </a:rPr>
              <a:t>(</a:t>
            </a:r>
            <a:r>
              <a:rPr lang="hr-HR" sz="2100" dirty="0">
                <a:latin typeface="Calisto MT" charset="0"/>
              </a:rPr>
              <a:t>some of them</a:t>
            </a:r>
            <a:r>
              <a:rPr lang="hu-HU" sz="2100" dirty="0" smtClean="0">
                <a:latin typeface="Calisto MT" charset="0"/>
              </a:rPr>
              <a:t>)</a:t>
            </a:r>
            <a:endParaRPr lang="hu-HU" sz="2100" dirty="0">
              <a:latin typeface="Calisto MT" charset="0"/>
            </a:endParaRPr>
          </a:p>
          <a:p>
            <a:pPr lvl="1">
              <a:defRPr/>
            </a:pPr>
            <a:r>
              <a:rPr lang="hr-HR" sz="2100" dirty="0">
                <a:latin typeface="Calisto MT" charset="0"/>
              </a:rPr>
              <a:t>rdf:type </a:t>
            </a:r>
            <a:r>
              <a:rPr lang="hr-HR" sz="2100" dirty="0" smtClean="0">
                <a:latin typeface="Calisto MT" charset="0"/>
              </a:rPr>
              <a:t>(resource is an instance of a class)</a:t>
            </a:r>
            <a:endParaRPr lang="hr-HR" sz="2100" dirty="0">
              <a:latin typeface="Calisto MT" charset="0"/>
            </a:endParaRPr>
          </a:p>
        </p:txBody>
      </p:sp>
      <p:sp>
        <p:nvSpPr>
          <p:cNvPr id="40963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2070100"/>
            <a:ext cx="3565525" cy="3927475"/>
          </a:xfrm>
        </p:spPr>
        <p:txBody>
          <a:bodyPr>
            <a:normAutofit fontScale="92500"/>
          </a:bodyPr>
          <a:lstStyle/>
          <a:p>
            <a:pPr lvl="1">
              <a:defRPr/>
            </a:pPr>
            <a:r>
              <a:rPr lang="hr-HR" sz="2100" dirty="0">
                <a:latin typeface="Calisto MT" charset="0"/>
              </a:rPr>
              <a:t>rdfs:subClassOf </a:t>
            </a:r>
            <a:r>
              <a:rPr lang="hr-HR" sz="2100" dirty="0" smtClean="0">
                <a:latin typeface="Calisto MT" charset="0"/>
              </a:rPr>
              <a:t>(class is a subclass of another class)</a:t>
            </a:r>
            <a:endParaRPr lang="da-DK" sz="2100" dirty="0">
              <a:latin typeface="Calisto MT" charset="0"/>
            </a:endParaRPr>
          </a:p>
          <a:p>
            <a:pPr lvl="1">
              <a:defRPr/>
            </a:pPr>
            <a:r>
              <a:rPr lang="da-DK" sz="2100" dirty="0" err="1">
                <a:latin typeface="Calisto MT" charset="0"/>
              </a:rPr>
              <a:t>rdfs:subPropertyOf</a:t>
            </a:r>
            <a:r>
              <a:rPr lang="da-DK" sz="2100" dirty="0">
                <a:latin typeface="Calisto MT" charset="0"/>
              </a:rPr>
              <a:t> </a:t>
            </a:r>
            <a:r>
              <a:rPr lang="sk-SK" sz="2100" dirty="0" smtClean="0">
                <a:latin typeface="Calisto MT" charset="0"/>
              </a:rPr>
              <a:t>(subproperty)</a:t>
            </a:r>
            <a:endParaRPr lang="sk-SK" sz="2100" dirty="0">
              <a:latin typeface="Calisto MT" charset="0"/>
            </a:endParaRPr>
          </a:p>
          <a:p>
            <a:pPr lvl="1">
              <a:defRPr/>
            </a:pPr>
            <a:r>
              <a:rPr lang="en-US" sz="2100" dirty="0" err="1">
                <a:latin typeface="Calisto MT" charset="0"/>
              </a:rPr>
              <a:t>rdfs:seeAlso</a:t>
            </a:r>
            <a:r>
              <a:rPr lang="en-US" sz="2100" dirty="0">
                <a:latin typeface="Calisto MT" charset="0"/>
              </a:rPr>
              <a:t> </a:t>
            </a:r>
            <a:r>
              <a:rPr lang="en-US" sz="2100" dirty="0" smtClean="0">
                <a:latin typeface="Calisto MT" charset="0"/>
              </a:rPr>
              <a:t>(reference to a description</a:t>
            </a:r>
            <a:r>
              <a:rPr lang="hr-HR" sz="2100" dirty="0" smtClean="0">
                <a:latin typeface="Calisto MT" charset="0"/>
              </a:rPr>
              <a:t>)</a:t>
            </a:r>
            <a:endParaRPr lang="hr-HR" sz="2100" dirty="0">
              <a:latin typeface="Calisto MT" charset="0"/>
            </a:endParaRPr>
          </a:p>
          <a:p>
            <a:pPr lvl="1">
              <a:defRPr/>
            </a:pPr>
            <a:r>
              <a:rPr lang="fr-FR" sz="2100" dirty="0" err="1">
                <a:latin typeface="Calisto MT" charset="0"/>
              </a:rPr>
              <a:t>rdfs:domain</a:t>
            </a:r>
            <a:r>
              <a:rPr lang="fr-FR" sz="2100" dirty="0">
                <a:latin typeface="Calisto MT" charset="0"/>
              </a:rPr>
              <a:t> </a:t>
            </a:r>
            <a:r>
              <a:rPr lang="fr-FR" sz="2100" dirty="0" smtClean="0">
                <a:latin typeface="Calisto MT" charset="0"/>
              </a:rPr>
              <a:t>(</a:t>
            </a:r>
            <a:r>
              <a:rPr lang="fr-FR" sz="2100" dirty="0" err="1" smtClean="0">
                <a:latin typeface="Calisto MT" charset="0"/>
              </a:rPr>
              <a:t>domain</a:t>
            </a:r>
            <a:r>
              <a:rPr lang="fr-FR" sz="2100" dirty="0" smtClean="0">
                <a:latin typeface="Calisto MT" charset="0"/>
              </a:rPr>
              <a:t> of a </a:t>
            </a:r>
            <a:r>
              <a:rPr lang="fr-FR" sz="2100" dirty="0" err="1" smtClean="0">
                <a:latin typeface="Calisto MT" charset="0"/>
              </a:rPr>
              <a:t>property</a:t>
            </a:r>
            <a:r>
              <a:rPr lang="hr-HR" sz="2100" dirty="0" smtClean="0">
                <a:latin typeface="Calisto MT" charset="0"/>
              </a:rPr>
              <a:t>)</a:t>
            </a:r>
            <a:endParaRPr lang="hr-HR" sz="2100" dirty="0">
              <a:latin typeface="Calisto MT" charset="0"/>
            </a:endParaRPr>
          </a:p>
          <a:p>
            <a:pPr lvl="1">
              <a:defRPr/>
            </a:pPr>
            <a:r>
              <a:rPr lang="nb-NO" sz="2100" dirty="0" err="1">
                <a:latin typeface="Calisto MT" charset="0"/>
              </a:rPr>
              <a:t>rdfs:range</a:t>
            </a:r>
            <a:r>
              <a:rPr lang="nb-NO" sz="2100" dirty="0">
                <a:latin typeface="Calisto MT" charset="0"/>
              </a:rPr>
              <a:t> </a:t>
            </a:r>
            <a:r>
              <a:rPr lang="nb-NO" sz="2100" dirty="0" smtClean="0">
                <a:latin typeface="Calisto MT" charset="0"/>
              </a:rPr>
              <a:t>(range </a:t>
            </a:r>
            <a:r>
              <a:rPr lang="nb-NO" sz="2100" dirty="0" err="1" smtClean="0">
                <a:latin typeface="Calisto MT" charset="0"/>
              </a:rPr>
              <a:t>of</a:t>
            </a:r>
            <a:r>
              <a:rPr lang="nb-NO" sz="2100" dirty="0" smtClean="0">
                <a:latin typeface="Calisto MT" charset="0"/>
              </a:rPr>
              <a:t> a </a:t>
            </a:r>
            <a:r>
              <a:rPr lang="nb-NO" sz="2100" dirty="0" err="1" smtClean="0">
                <a:latin typeface="Calisto MT" charset="0"/>
              </a:rPr>
              <a:t>property</a:t>
            </a:r>
            <a:r>
              <a:rPr lang="hr-HR" sz="2100" dirty="0" smtClean="0">
                <a:latin typeface="Calisto MT" charset="0"/>
              </a:rPr>
              <a:t>)</a:t>
            </a:r>
            <a:endParaRPr lang="en-US" sz="2100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sto MT" charset="0"/>
              </a:rPr>
              <a:t>DC - Dublin Core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>
                <a:latin typeface="Calisto MT" charset="0"/>
              </a:rPr>
              <a:t>DC - </a:t>
            </a:r>
            <a:r>
              <a:rPr lang="es-ES_tradnl" dirty="0" err="1">
                <a:latin typeface="Calisto MT" charset="0"/>
              </a:rPr>
              <a:t>Dublin</a:t>
            </a:r>
            <a:r>
              <a:rPr lang="es-ES_tradnl" dirty="0">
                <a:latin typeface="Calisto MT" charset="0"/>
              </a:rPr>
              <a:t> </a:t>
            </a:r>
            <a:r>
              <a:rPr lang="es-ES_tradnl" dirty="0" err="1">
                <a:latin typeface="Calisto MT" charset="0"/>
              </a:rPr>
              <a:t>Core</a:t>
            </a:r>
            <a:r>
              <a:rPr lang="es-ES_tradnl" dirty="0">
                <a:latin typeface="Calisto MT" charset="0"/>
              </a:rPr>
              <a:t> (</a:t>
            </a:r>
            <a:r>
              <a:rPr lang="es-ES_tradnl" dirty="0" err="1">
                <a:latin typeface="Calisto MT" charset="0"/>
              </a:rPr>
              <a:t>Metadata</a:t>
            </a:r>
            <a:r>
              <a:rPr lang="es-ES_tradnl" dirty="0">
                <a:latin typeface="Calisto MT" charset="0"/>
              </a:rPr>
              <a:t> </a:t>
            </a:r>
            <a:r>
              <a:rPr lang="es-ES_tradnl" dirty="0" err="1">
                <a:latin typeface="Calisto MT" charset="0"/>
              </a:rPr>
              <a:t>Initiative</a:t>
            </a:r>
            <a:r>
              <a:rPr lang="es-ES_tradnl" dirty="0">
                <a:latin typeface="Calisto MT" charset="0"/>
              </a:rPr>
              <a:t>)</a:t>
            </a:r>
          </a:p>
          <a:p>
            <a:r>
              <a:rPr lang="hr-HR" dirty="0" smtClean="0">
                <a:latin typeface="Calisto MT" charset="0"/>
              </a:rPr>
              <a:t>Idea </a:t>
            </a:r>
            <a:r>
              <a:rPr lang="hr-HR" dirty="0" smtClean="0">
                <a:latin typeface="Calisto MT" charset="0"/>
              </a:rPr>
              <a:t>– describing documents by using set of RDF elements</a:t>
            </a:r>
            <a:endParaRPr lang="hr-HR" dirty="0">
              <a:latin typeface="Calisto MT" charset="0"/>
            </a:endParaRPr>
          </a:p>
          <a:p>
            <a:pPr lvl="1"/>
            <a:r>
              <a:rPr lang="sk-SK" dirty="0" smtClean="0">
                <a:latin typeface="Calisto MT" charset="0"/>
              </a:rPr>
              <a:t>Predefined vocabulary</a:t>
            </a:r>
            <a:endParaRPr lang="sk-SK" dirty="0">
              <a:latin typeface="Calisto MT" charset="0"/>
            </a:endParaRPr>
          </a:p>
          <a:p>
            <a:pPr lvl="1"/>
            <a:r>
              <a:rPr lang="hr-HR" dirty="0" smtClean="0">
                <a:latin typeface="Calisto MT" charset="0"/>
              </a:rPr>
              <a:t>Enables describing data such as: author, co-author, title, topic, date created.</a:t>
            </a:r>
            <a:r>
              <a:rPr lang="hr-HR" dirty="0">
                <a:latin typeface="Calisto MT" charset="0"/>
              </a:rPr>
              <a:t>..</a:t>
            </a:r>
          </a:p>
          <a:p>
            <a:pPr lvl="1"/>
            <a:r>
              <a:rPr lang="hr-HR" dirty="0" smtClean="0">
                <a:latin typeface="Calisto MT" charset="0"/>
              </a:rPr>
              <a:t>Free access to this metadata and their interlining over multiple sources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sto MT" charset="0"/>
              </a:rPr>
              <a:t>DC - Dublin Core</a:t>
            </a:r>
            <a:endParaRPr lang="en-US" sz="4000" dirty="0">
              <a:latin typeface="Calisto MT" charset="0"/>
            </a:endParaRPr>
          </a:p>
        </p:txBody>
      </p:sp>
      <p:sp>
        <p:nvSpPr>
          <p:cNvPr id="43010" name="Content Placeholder 2"/>
          <p:cNvSpPr>
            <a:spLocks noGrp="1"/>
          </p:cNvSpPr>
          <p:nvPr>
            <p:ph sz="half" idx="1"/>
          </p:nvPr>
        </p:nvSpPr>
        <p:spPr>
          <a:xfrm>
            <a:off x="900113" y="2147888"/>
            <a:ext cx="3565525" cy="392747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pl-PL" sz="2400" dirty="0" err="1" smtClean="0">
                <a:latin typeface="Calisto MT" charset="0"/>
              </a:rPr>
              <a:t>Prefix</a:t>
            </a:r>
            <a:r>
              <a:rPr lang="pl-PL" sz="2400" dirty="0" smtClean="0">
                <a:latin typeface="Calisto MT" charset="0"/>
              </a:rPr>
              <a:t>: </a:t>
            </a:r>
            <a:r>
              <a:rPr lang="pl-PL" sz="2400" b="1" dirty="0">
                <a:latin typeface="Calisto MT" charset="0"/>
              </a:rPr>
              <a:t>dc</a:t>
            </a:r>
          </a:p>
          <a:p>
            <a:pPr>
              <a:defRPr/>
            </a:pPr>
            <a:r>
              <a:rPr lang="hr-HR" sz="2400" dirty="0" smtClean="0">
                <a:latin typeface="Calisto MT" charset="0"/>
              </a:rPr>
              <a:t>Contains no classes ,only properties</a:t>
            </a:r>
            <a:endParaRPr lang="en-US" sz="2400" dirty="0">
              <a:latin typeface="Calisto MT" charset="0"/>
            </a:endParaRPr>
          </a:p>
          <a:p>
            <a:pPr>
              <a:defRPr/>
            </a:pPr>
            <a:r>
              <a:rPr lang="hu-HU" sz="2400" dirty="0" smtClean="0">
                <a:latin typeface="Calisto MT" charset="0"/>
              </a:rPr>
              <a:t>Properties (some)</a:t>
            </a:r>
            <a:endParaRPr lang="hu-HU" sz="2400" dirty="0">
              <a:latin typeface="Calisto MT" charset="0"/>
            </a:endParaRPr>
          </a:p>
          <a:p>
            <a:pPr lvl="1">
              <a:defRPr/>
            </a:pPr>
            <a:r>
              <a:rPr lang="en-US" sz="2200" dirty="0" err="1">
                <a:latin typeface="Calisto MT" charset="0"/>
              </a:rPr>
              <a:t>dc:creator</a:t>
            </a:r>
            <a:r>
              <a:rPr lang="en-US" sz="2200" dirty="0">
                <a:latin typeface="Calisto MT" charset="0"/>
              </a:rPr>
              <a:t> </a:t>
            </a:r>
            <a:r>
              <a:rPr lang="en-US" sz="2200" dirty="0" smtClean="0">
                <a:latin typeface="Calisto MT" charset="0"/>
              </a:rPr>
              <a:t>(author)</a:t>
            </a:r>
            <a:endParaRPr lang="en-US" sz="2200" dirty="0">
              <a:latin typeface="Calisto MT" charset="0"/>
            </a:endParaRPr>
          </a:p>
          <a:p>
            <a:pPr lvl="1">
              <a:defRPr/>
            </a:pPr>
            <a:r>
              <a:rPr lang="hr-HR" sz="2400" dirty="0">
                <a:latin typeface="Calisto MT" charset="0"/>
              </a:rPr>
              <a:t>dc:contributor </a:t>
            </a:r>
            <a:r>
              <a:rPr lang="hr-HR" sz="2400" dirty="0" smtClean="0">
                <a:latin typeface="Calisto MT" charset="0"/>
              </a:rPr>
              <a:t>(somebody who contributed, but is not an author)</a:t>
            </a:r>
            <a:endParaRPr lang="hr-HR" sz="2400" dirty="0">
              <a:latin typeface="Calisto MT" charset="0"/>
            </a:endParaRPr>
          </a:p>
        </p:txBody>
      </p:sp>
      <p:sp>
        <p:nvSpPr>
          <p:cNvPr id="43011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00475" cy="3927475"/>
          </a:xfrm>
        </p:spPr>
        <p:txBody>
          <a:bodyPr>
            <a:normAutofit lnSpcReduction="10000"/>
          </a:bodyPr>
          <a:lstStyle/>
          <a:p>
            <a:pPr lvl="1">
              <a:defRPr/>
            </a:pPr>
            <a:r>
              <a:rPr lang="cs-CZ" sz="2400" dirty="0" err="1" smtClean="0">
                <a:latin typeface="Calisto MT" charset="0"/>
              </a:rPr>
              <a:t>dc:date</a:t>
            </a:r>
            <a:endParaRPr lang="en-US" sz="2400" dirty="0">
              <a:latin typeface="Calisto MT" charset="0"/>
            </a:endParaRPr>
          </a:p>
          <a:p>
            <a:pPr lvl="1">
              <a:defRPr/>
            </a:pPr>
            <a:r>
              <a:rPr lang="en-US" sz="2400" dirty="0" err="1" smtClean="0">
                <a:latin typeface="Calisto MT" charset="0"/>
              </a:rPr>
              <a:t>dc:description</a:t>
            </a:r>
            <a:endParaRPr lang="en-US" sz="2400" dirty="0">
              <a:latin typeface="Calisto MT" charset="0"/>
            </a:endParaRPr>
          </a:p>
          <a:p>
            <a:pPr lvl="1">
              <a:defRPr/>
            </a:pPr>
            <a:r>
              <a:rPr lang="en-US" sz="2400" dirty="0" err="1" smtClean="0">
                <a:latin typeface="Calisto MT" charset="0"/>
              </a:rPr>
              <a:t>dc:language</a:t>
            </a:r>
            <a:endParaRPr lang="en-US" sz="2400" dirty="0">
              <a:latin typeface="Calisto MT" charset="0"/>
            </a:endParaRPr>
          </a:p>
          <a:p>
            <a:pPr lvl="1">
              <a:defRPr/>
            </a:pPr>
            <a:r>
              <a:rPr lang="en-US" sz="2400" dirty="0" err="1" smtClean="0">
                <a:latin typeface="Calisto MT" charset="0"/>
              </a:rPr>
              <a:t>dc:publisher</a:t>
            </a:r>
            <a:endParaRPr lang="en-US" sz="2400" dirty="0">
              <a:latin typeface="Calisto MT" charset="0"/>
            </a:endParaRPr>
          </a:p>
          <a:p>
            <a:pPr lvl="1">
              <a:defRPr/>
            </a:pPr>
            <a:r>
              <a:rPr lang="en-US" sz="2400" dirty="0" err="1">
                <a:latin typeface="Calisto MT" charset="0"/>
              </a:rPr>
              <a:t>dc:subject</a:t>
            </a:r>
            <a:r>
              <a:rPr lang="en-US" sz="2400" dirty="0">
                <a:latin typeface="Calisto MT" charset="0"/>
              </a:rPr>
              <a:t> </a:t>
            </a:r>
            <a:endParaRPr lang="en-US" sz="2400" dirty="0" smtClean="0">
              <a:latin typeface="Calisto MT" charset="0"/>
            </a:endParaRPr>
          </a:p>
          <a:p>
            <a:pPr lvl="1">
              <a:defRPr/>
            </a:pPr>
            <a:r>
              <a:rPr lang="sk-SK" sz="2400" dirty="0" smtClean="0">
                <a:latin typeface="Calisto MT" charset="0"/>
              </a:rPr>
              <a:t>dc:title</a:t>
            </a:r>
            <a:endParaRPr lang="en-US" sz="2400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sto MT" charset="0"/>
              </a:rPr>
              <a:t>FOAF</a:t>
            </a:r>
            <a:endParaRPr lang="en-US" dirty="0">
              <a:latin typeface="Calisto MT" charset="0"/>
            </a:endParaRPr>
          </a:p>
        </p:txBody>
      </p:sp>
      <p:sp>
        <p:nvSpPr>
          <p:cNvPr id="4403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>
                <a:latin typeface="Calisto MT" charset="0"/>
              </a:rPr>
              <a:t>FOAF - </a:t>
            </a:r>
            <a:r>
              <a:rPr lang="es-ES_tradnl" sz="2800" dirty="0" err="1">
                <a:latin typeface="Calisto MT" charset="0"/>
              </a:rPr>
              <a:t>Friend</a:t>
            </a:r>
            <a:r>
              <a:rPr lang="es-ES_tradnl" sz="2800" dirty="0">
                <a:latin typeface="Calisto MT" charset="0"/>
              </a:rPr>
              <a:t> Of A </a:t>
            </a:r>
            <a:r>
              <a:rPr lang="es-ES_tradnl" sz="2800" dirty="0" err="1">
                <a:latin typeface="Calisto MT" charset="0"/>
              </a:rPr>
              <a:t>Friend</a:t>
            </a:r>
            <a:endParaRPr lang="es-ES_tradnl" sz="2800" dirty="0">
              <a:latin typeface="Calisto MT" charset="0"/>
            </a:endParaRPr>
          </a:p>
          <a:p>
            <a:r>
              <a:rPr lang="en-US" sz="2800" dirty="0" smtClean="0">
                <a:latin typeface="Calisto MT" charset="0"/>
              </a:rPr>
              <a:t>Idea:</a:t>
            </a:r>
            <a:endParaRPr lang="en-US" sz="2800" dirty="0">
              <a:latin typeface="Calisto MT" charset="0"/>
            </a:endParaRPr>
          </a:p>
          <a:p>
            <a:pPr lvl="1"/>
            <a:r>
              <a:rPr lang="hr-HR" sz="2400" dirty="0" smtClean="0">
                <a:latin typeface="Calisto MT" charset="0"/>
              </a:rPr>
              <a:t>Describe basic information about people (name, lastname, </a:t>
            </a:r>
            <a:r>
              <a:rPr lang="en-US" sz="2400" dirty="0">
                <a:latin typeface="Calisto MT" charset="0"/>
              </a:rPr>
              <a:t>email </a:t>
            </a:r>
            <a:r>
              <a:rPr lang="en-US" sz="2400" dirty="0" smtClean="0">
                <a:latin typeface="Calisto MT" charset="0"/>
              </a:rPr>
              <a:t>address, </a:t>
            </a:r>
            <a:r>
              <a:rPr lang="en-US" sz="2400" dirty="0">
                <a:latin typeface="Calisto MT" charset="0"/>
              </a:rPr>
              <a:t>homepage...)</a:t>
            </a:r>
          </a:p>
          <a:p>
            <a:pPr lvl="1"/>
            <a:r>
              <a:rPr lang="hr-HR" sz="2400" dirty="0" smtClean="0">
                <a:latin typeface="Calisto MT" charset="0"/>
              </a:rPr>
              <a:t>Link people who know each other (</a:t>
            </a:r>
            <a:r>
              <a:rPr lang="hr-HR" sz="2400" dirty="0">
                <a:latin typeface="Calisto MT" charset="0"/>
              </a:rPr>
              <a:t>knows)</a:t>
            </a:r>
          </a:p>
          <a:p>
            <a:pPr lvl="1"/>
            <a:r>
              <a:rPr lang="hr-HR" sz="2400" dirty="0" smtClean="0">
                <a:latin typeface="Calisto MT" charset="0"/>
              </a:rPr>
              <a:t>No data silos like with social networks</a:t>
            </a:r>
            <a:endParaRPr lang="en-US" sz="2400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>
                <a:latin typeface="Calisto MT" charset="0"/>
              </a:rPr>
              <a:t>FOAF</a:t>
            </a:r>
            <a:endParaRPr lang="en-US" dirty="0">
              <a:latin typeface="Calisto MT" charset="0"/>
            </a:endParaRPr>
          </a:p>
        </p:txBody>
      </p:sp>
      <p:sp>
        <p:nvSpPr>
          <p:cNvPr id="45058" name="Content Placeholder 3"/>
          <p:cNvSpPr>
            <a:spLocks noGrp="1"/>
          </p:cNvSpPr>
          <p:nvPr>
            <p:ph sz="half" idx="1"/>
          </p:nvPr>
        </p:nvSpPr>
        <p:spPr>
          <a:xfrm>
            <a:off x="900113" y="2147888"/>
            <a:ext cx="3565525" cy="392747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o-RO" sz="2200" dirty="0" smtClean="0">
                <a:latin typeface="Calisto MT" charset="0"/>
              </a:rPr>
              <a:t>Prefix: </a:t>
            </a:r>
            <a:r>
              <a:rPr lang="ro-RO" sz="2200" b="1" dirty="0">
                <a:latin typeface="Calisto MT" charset="0"/>
              </a:rPr>
              <a:t>foaf</a:t>
            </a:r>
          </a:p>
          <a:p>
            <a:pPr>
              <a:defRPr/>
            </a:pPr>
            <a:r>
              <a:rPr lang="hr-HR" sz="2200" dirty="0" smtClean="0">
                <a:latin typeface="Calisto MT" charset="0"/>
              </a:rPr>
              <a:t>Classes (some of them)</a:t>
            </a:r>
            <a:endParaRPr lang="hr-HR" sz="2200" dirty="0">
              <a:latin typeface="Calisto MT" charset="0"/>
            </a:endParaRP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foaf:Person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foaf:OnlineAccount</a:t>
            </a:r>
          </a:p>
          <a:p>
            <a:pPr>
              <a:defRPr/>
            </a:pPr>
            <a:r>
              <a:rPr lang="hu-HU" sz="2200" dirty="0" smtClean="0">
                <a:latin typeface="Calisto MT" charset="0"/>
              </a:rPr>
              <a:t>Properties (</a:t>
            </a:r>
            <a:r>
              <a:rPr lang="hr-HR" sz="2200" dirty="0">
                <a:latin typeface="Calisto MT" charset="0"/>
              </a:rPr>
              <a:t>some of them</a:t>
            </a:r>
            <a:r>
              <a:rPr lang="hu-HU" sz="2200" dirty="0" smtClean="0">
                <a:latin typeface="Calisto MT" charset="0"/>
              </a:rPr>
              <a:t>)</a:t>
            </a:r>
            <a:endParaRPr lang="hu-HU" sz="2200" dirty="0">
              <a:latin typeface="Calisto MT" charset="0"/>
            </a:endParaRP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foaf:name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foaf:firstName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foaf:lastName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foaf:nick </a:t>
            </a:r>
            <a:r>
              <a:rPr lang="ro-RO" sz="2200" dirty="0" smtClean="0">
                <a:latin typeface="Calisto MT" charset="0"/>
              </a:rPr>
              <a:t>(nickname)</a:t>
            </a:r>
            <a:endParaRPr lang="en-US" sz="2200" dirty="0">
              <a:latin typeface="Calisto MT" charset="0"/>
            </a:endParaRPr>
          </a:p>
        </p:txBody>
      </p:sp>
      <p:sp>
        <p:nvSpPr>
          <p:cNvPr id="45059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00475" cy="3927475"/>
          </a:xfrm>
        </p:spPr>
        <p:txBody>
          <a:bodyPr>
            <a:normAutofit fontScale="92500"/>
          </a:bodyPr>
          <a:lstStyle/>
          <a:p>
            <a:pPr lvl="1">
              <a:defRPr/>
            </a:pPr>
            <a:r>
              <a:rPr lang="ro-RO" sz="2200" dirty="0">
                <a:latin typeface="Calisto MT" charset="0"/>
              </a:rPr>
              <a:t>foaf:mbox (mailbox)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foaf:knows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foaf:homepage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foaf:workplaceHomepage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foaf:account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foaf:accountName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foaf:accountServiceHomepage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foaf:depiction </a:t>
            </a:r>
            <a:r>
              <a:rPr lang="ro-RO" sz="2200" dirty="0" smtClean="0">
                <a:latin typeface="Calisto MT" charset="0"/>
              </a:rPr>
              <a:t>(</a:t>
            </a:r>
            <a:r>
              <a:rPr lang="en-US" sz="2200" dirty="0" smtClean="0">
                <a:latin typeface="Calisto MT" charset="0"/>
              </a:rPr>
              <a:t>depiction of a specific resource</a:t>
            </a:r>
            <a:r>
              <a:rPr lang="hr-HR" sz="2200" dirty="0" smtClean="0">
                <a:latin typeface="Calisto MT" charset="0"/>
              </a:rPr>
              <a:t>)</a:t>
            </a:r>
            <a:endParaRPr lang="en-US" sz="2200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Example</a:t>
            </a:r>
            <a:endParaRPr lang="en-US" sz="4000" dirty="0"/>
          </a:p>
        </p:txBody>
      </p:sp>
      <p:sp>
        <p:nvSpPr>
          <p:cNvPr id="9" name="Content Placeholder 5"/>
          <p:cNvSpPr>
            <a:spLocks noGrp="1"/>
          </p:cNvSpPr>
          <p:nvPr>
            <p:ph idx="1"/>
          </p:nvPr>
        </p:nvSpPr>
        <p:spPr>
          <a:xfrm>
            <a:off x="557585" y="1668899"/>
            <a:ext cx="7687890" cy="370597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Calisto MT" charset="0"/>
              </a:rPr>
              <a:t>An example of defining data schema (vocabulary) and data instances</a:t>
            </a:r>
            <a:r>
              <a:rPr lang="en-US" dirty="0" smtClean="0">
                <a:latin typeface="Calisto MT" charset="0"/>
              </a:rPr>
              <a:t>:</a:t>
            </a:r>
            <a:endParaRPr lang="en-US" dirty="0" smtClean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There is a class named </a:t>
            </a:r>
            <a:r>
              <a:rPr lang="en-US" i="1" dirty="0" smtClean="0">
                <a:latin typeface="Calisto MT" charset="0"/>
              </a:rPr>
              <a:t>Movie</a:t>
            </a:r>
          </a:p>
          <a:p>
            <a:r>
              <a:rPr lang="en-US" dirty="0" smtClean="0">
                <a:latin typeface="Calisto MT" charset="0"/>
              </a:rPr>
              <a:t>Class </a:t>
            </a:r>
            <a:r>
              <a:rPr lang="en-US" dirty="0">
                <a:latin typeface="Calisto MT" charset="0"/>
              </a:rPr>
              <a:t>Movie </a:t>
            </a:r>
            <a:r>
              <a:rPr lang="en-US" dirty="0" smtClean="0">
                <a:latin typeface="Calisto MT" charset="0"/>
              </a:rPr>
              <a:t>has an attribute </a:t>
            </a:r>
            <a:r>
              <a:rPr lang="en-US" i="1" dirty="0">
                <a:latin typeface="Calisto MT" charset="0"/>
              </a:rPr>
              <a:t>title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smtClean="0">
                <a:latin typeface="Calisto MT" charset="0"/>
              </a:rPr>
              <a:t>that is a string</a:t>
            </a:r>
            <a:endParaRPr lang="en-US" i="1" dirty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There is a class </a:t>
            </a:r>
            <a:r>
              <a:rPr lang="en-US" i="1" dirty="0" err="1">
                <a:latin typeface="Calisto MT" charset="0"/>
              </a:rPr>
              <a:t>SciFiMovie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smtClean="0">
                <a:latin typeface="Calisto MT" charset="0"/>
              </a:rPr>
              <a:t>that is a type of </a:t>
            </a:r>
            <a:r>
              <a:rPr lang="en-US" dirty="0" smtClean="0">
                <a:latin typeface="Calisto MT" charset="0"/>
              </a:rPr>
              <a:t>movie (subclass of class Movie</a:t>
            </a:r>
            <a:r>
              <a:rPr lang="en-US" dirty="0" smtClean="0">
                <a:latin typeface="Calisto MT" charset="0"/>
              </a:rPr>
              <a:t>)</a:t>
            </a:r>
          </a:p>
          <a:p>
            <a:r>
              <a:rPr lang="en-US" dirty="0" smtClean="0">
                <a:latin typeface="Calisto MT" charset="0"/>
              </a:rPr>
              <a:t>There is a sci</a:t>
            </a:r>
            <a:r>
              <a:rPr lang="en-US" dirty="0">
                <a:latin typeface="Calisto MT" charset="0"/>
              </a:rPr>
              <a:t>-fi </a:t>
            </a:r>
            <a:r>
              <a:rPr lang="en-US" dirty="0" smtClean="0">
                <a:latin typeface="Calisto MT" charset="0"/>
              </a:rPr>
              <a:t>movie </a:t>
            </a:r>
            <a:r>
              <a:rPr lang="en-US" i="1" dirty="0">
                <a:latin typeface="Calisto MT" charset="0"/>
              </a:rPr>
              <a:t>“Interstellar”</a:t>
            </a:r>
            <a:endParaRPr lang="en-US" sz="2000" i="1" dirty="0">
              <a:latin typeface="Calisto MT" charset="0"/>
            </a:endParaRPr>
          </a:p>
          <a:p>
            <a:endParaRPr lang="en-US" dirty="0">
              <a:latin typeface="Calisto MT" charset="0"/>
            </a:endParaRPr>
          </a:p>
          <a:p>
            <a:endParaRPr lang="en-US" sz="2400" dirty="0">
              <a:latin typeface="Calisto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3310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Example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486686" y="2843612"/>
            <a:ext cx="2151114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00088" y="4793995"/>
            <a:ext cx="7470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/>
              <a:t>ex:Movie</a:t>
            </a:r>
            <a:r>
              <a:rPr lang="en-US" sz="2000" dirty="0" smtClean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 smtClean="0"/>
              <a:t>rdfs:Class</a:t>
            </a:r>
            <a:r>
              <a:rPr lang="en-US" sz="2000" dirty="0" smtClean="0"/>
              <a:t> .</a:t>
            </a:r>
            <a:endParaRPr lang="en-US" sz="2000" dirty="0"/>
          </a:p>
        </p:txBody>
      </p:sp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557585" y="1668900"/>
            <a:ext cx="7687890" cy="670023"/>
          </a:xfrm>
        </p:spPr>
        <p:txBody>
          <a:bodyPr/>
          <a:lstStyle/>
          <a:p>
            <a:r>
              <a:rPr lang="en-US" sz="2800" dirty="0">
                <a:latin typeface="Calisto MT" charset="0"/>
              </a:rPr>
              <a:t>There is a class named </a:t>
            </a:r>
            <a:r>
              <a:rPr lang="en-US" sz="2800" i="1" dirty="0">
                <a:latin typeface="Calisto MT" charset="0"/>
              </a:rPr>
              <a:t>Movie</a:t>
            </a:r>
          </a:p>
        </p:txBody>
      </p:sp>
    </p:spTree>
    <p:extLst>
      <p:ext uri="{BB962C8B-B14F-4D97-AF65-F5344CB8AC3E}">
        <p14:creationId xmlns:p14="http://schemas.microsoft.com/office/powerpoint/2010/main" val="7064495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900113" y="244475"/>
            <a:ext cx="7345362" cy="1339850"/>
          </a:xfrm>
        </p:spPr>
        <p:txBody>
          <a:bodyPr/>
          <a:lstStyle/>
          <a:p>
            <a:r>
              <a:rPr lang="en-US" sz="4000" dirty="0"/>
              <a:t>Example</a:t>
            </a:r>
            <a:endParaRPr lang="en-US" sz="4000" dirty="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00088" y="4979875"/>
            <a:ext cx="74707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/>
              <a:t>ex:title</a:t>
            </a:r>
            <a:r>
              <a:rPr lang="en-US" sz="2000" dirty="0" smtClean="0"/>
              <a:t> </a:t>
            </a:r>
            <a:r>
              <a:rPr lang="en-US" sz="2000" dirty="0" err="1" smtClean="0"/>
              <a:t>rdf:type</a:t>
            </a:r>
            <a:r>
              <a:rPr lang="en-US" sz="2000" dirty="0" smtClean="0"/>
              <a:t> </a:t>
            </a:r>
            <a:r>
              <a:rPr lang="en-US" sz="2000" dirty="0" err="1" smtClean="0"/>
              <a:t>rdf:type</a:t>
            </a:r>
            <a:r>
              <a:rPr lang="en-US" sz="2000" dirty="0" smtClean="0"/>
              <a:t> </a:t>
            </a:r>
            <a:r>
              <a:rPr lang="en-US" sz="2000" dirty="0" err="1"/>
              <a:t>rdf:Property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</a:t>
            </a:r>
            <a:r>
              <a:rPr lang="en-US" sz="2000" dirty="0" err="1" smtClean="0"/>
              <a:t>rdfs:domain</a:t>
            </a:r>
            <a:r>
              <a:rPr lang="en-US" sz="2000" dirty="0" smtClean="0"/>
              <a:t> </a:t>
            </a:r>
            <a:r>
              <a:rPr lang="en-US" sz="2000" dirty="0" err="1" smtClean="0"/>
              <a:t>ex:Movie</a:t>
            </a:r>
            <a:r>
              <a:rPr lang="en-US" sz="2000" dirty="0" smtClean="0"/>
              <a:t> </a:t>
            </a:r>
            <a:r>
              <a:rPr lang="en-US" sz="2000" dirty="0"/>
              <a:t>;</a:t>
            </a:r>
          </a:p>
          <a:p>
            <a:pPr eaLnBrk="1" hangingPunct="1"/>
            <a:r>
              <a:rPr lang="en-US" sz="2000" dirty="0"/>
              <a:t>		</a:t>
            </a:r>
            <a:r>
              <a:rPr lang="en-US" sz="2000" dirty="0" err="1" smtClean="0"/>
              <a:t>rdfs:range</a:t>
            </a:r>
            <a:r>
              <a:rPr lang="en-US" sz="2000" dirty="0" smtClean="0"/>
              <a:t> </a:t>
            </a:r>
            <a:r>
              <a:rPr lang="en-US" sz="2000" dirty="0" err="1" smtClean="0"/>
              <a:t>xsd:string</a:t>
            </a:r>
            <a:r>
              <a:rPr lang="en-US" sz="2000" dirty="0" smtClean="0"/>
              <a:t> .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7124692" y="2961608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err="1" smtClean="0"/>
              <a:t>xsd:string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27" idx="6"/>
            <a:endCxn id="23" idx="1"/>
          </p:cNvCxnSpPr>
          <p:nvPr/>
        </p:nvCxnSpPr>
        <p:spPr>
          <a:xfrm flipV="1">
            <a:off x="5637800" y="3186207"/>
            <a:ext cx="1486892" cy="45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916591" y="2822198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  <p:sp>
        <p:nvSpPr>
          <p:cNvPr id="26" name="Content Placeholder 5"/>
          <p:cNvSpPr>
            <a:spLocks noGrp="1"/>
          </p:cNvSpPr>
          <p:nvPr>
            <p:ph idx="1"/>
          </p:nvPr>
        </p:nvSpPr>
        <p:spPr>
          <a:xfrm>
            <a:off x="588562" y="1668900"/>
            <a:ext cx="8301813" cy="670023"/>
          </a:xfrm>
        </p:spPr>
        <p:txBody>
          <a:bodyPr/>
          <a:lstStyle/>
          <a:p>
            <a:r>
              <a:rPr lang="en-US" sz="2800" dirty="0">
                <a:latin typeface="Calisto MT" charset="0"/>
              </a:rPr>
              <a:t>Class Movie has an attribute </a:t>
            </a:r>
            <a:r>
              <a:rPr lang="en-US" sz="2800" i="1" dirty="0">
                <a:latin typeface="Calisto MT" charset="0"/>
              </a:rPr>
              <a:t>title</a:t>
            </a:r>
            <a:r>
              <a:rPr lang="en-US" sz="2800" dirty="0">
                <a:latin typeface="Calisto MT" charset="0"/>
              </a:rPr>
              <a:t> that is a string</a:t>
            </a:r>
            <a:endParaRPr lang="en-US" sz="2800" i="1" dirty="0">
              <a:latin typeface="Calisto MT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486686" y="2846692"/>
            <a:ext cx="2151114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ex:Movie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045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Example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486686" y="2843612"/>
            <a:ext cx="2151114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00088" y="5333818"/>
            <a:ext cx="74707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/>
              <a:t>ex:SciFiMovie</a:t>
            </a:r>
            <a:r>
              <a:rPr lang="en-US" sz="2000" dirty="0" smtClean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rdfs:Class</a:t>
            </a:r>
            <a:r>
              <a:rPr lang="en-US" sz="2000" dirty="0"/>
              <a:t> </a:t>
            </a:r>
            <a:r>
              <a:rPr lang="en-US" sz="2000" dirty="0" smtClean="0"/>
              <a:t>;</a:t>
            </a:r>
          </a:p>
          <a:p>
            <a:pPr eaLnBrk="1" hangingPunct="1"/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rdfs:subClassOf</a:t>
            </a:r>
            <a:r>
              <a:rPr lang="en-US" sz="2000" dirty="0" smtClean="0"/>
              <a:t> </a:t>
            </a:r>
            <a:r>
              <a:rPr lang="en-US" sz="2000" dirty="0" err="1" smtClean="0"/>
              <a:t>ex:Movie</a:t>
            </a:r>
            <a:r>
              <a:rPr lang="en-US" sz="2000" dirty="0" smtClean="0"/>
              <a:t> .</a:t>
            </a:r>
            <a:endParaRPr lang="en-US" sz="2000" dirty="0"/>
          </a:p>
        </p:txBody>
      </p:sp>
      <p:sp>
        <p:nvSpPr>
          <p:cNvPr id="6" name="Oval 5"/>
          <p:cNvSpPr/>
          <p:nvPr/>
        </p:nvSpPr>
        <p:spPr>
          <a:xfrm>
            <a:off x="3223381" y="4483006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ex:SciFiMovie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>
            <a:stCxn id="6" idx="0"/>
            <a:endCxn id="5" idx="4"/>
          </p:cNvCxnSpPr>
          <p:nvPr/>
        </p:nvCxnSpPr>
        <p:spPr>
          <a:xfrm flipV="1">
            <a:off x="4562242" y="3531644"/>
            <a:ext cx="1" cy="951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12184" y="3796275"/>
            <a:ext cx="1928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r</a:t>
            </a:r>
            <a:r>
              <a:rPr lang="en-US" sz="2000" dirty="0" err="1" smtClean="0"/>
              <a:t>dfs:subClassOf</a:t>
            </a:r>
            <a:endParaRPr lang="en-US" sz="2000" dirty="0"/>
          </a:p>
        </p:txBody>
      </p:sp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588562" y="1668900"/>
            <a:ext cx="8301813" cy="670023"/>
          </a:xfrm>
        </p:spPr>
        <p:txBody>
          <a:bodyPr/>
          <a:lstStyle/>
          <a:p>
            <a:r>
              <a:rPr lang="en-US" sz="2800" dirty="0">
                <a:latin typeface="Calisto MT" charset="0"/>
              </a:rPr>
              <a:t>There is a class </a:t>
            </a:r>
            <a:r>
              <a:rPr lang="en-US" sz="2800" i="1" dirty="0" err="1">
                <a:latin typeface="Calisto MT" charset="0"/>
              </a:rPr>
              <a:t>SciFiMovie</a:t>
            </a:r>
            <a:r>
              <a:rPr lang="en-US" sz="2800" dirty="0">
                <a:latin typeface="Calisto MT" charset="0"/>
              </a:rPr>
              <a:t> that is a type of movie (subclass of class Movie)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24692" y="2961621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err="1" smtClean="0"/>
              <a:t>xsd:string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6"/>
            <a:endCxn id="11" idx="1"/>
          </p:cNvCxnSpPr>
          <p:nvPr/>
        </p:nvCxnSpPr>
        <p:spPr>
          <a:xfrm flipV="1">
            <a:off x="5637800" y="3186220"/>
            <a:ext cx="1486892" cy="14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16591" y="2806721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89992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Example</a:t>
            </a:r>
            <a:endParaRPr lang="en-US" sz="40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00088" y="5382604"/>
            <a:ext cx="74707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/>
              <a:t>ex:Interstellar</a:t>
            </a:r>
            <a:r>
              <a:rPr lang="en-US" sz="2000" b="1" dirty="0" smtClean="0"/>
              <a:t> </a:t>
            </a:r>
            <a:r>
              <a:rPr lang="en-US" sz="2000" dirty="0" err="1" smtClean="0"/>
              <a:t>rdf:type</a:t>
            </a:r>
            <a:r>
              <a:rPr lang="en-US" sz="2000" dirty="0" smtClean="0"/>
              <a:t> </a:t>
            </a:r>
            <a:r>
              <a:rPr lang="en-US" sz="2000" dirty="0" err="1" smtClean="0"/>
              <a:t>ex:SciFiMovie</a:t>
            </a:r>
            <a:r>
              <a:rPr lang="en-US" sz="2000" dirty="0" smtClean="0"/>
              <a:t> </a:t>
            </a:r>
            <a:r>
              <a:rPr lang="en-US" sz="2000" dirty="0"/>
              <a:t>;</a:t>
            </a:r>
          </a:p>
          <a:p>
            <a:pPr eaLnBrk="1" hangingPunct="1"/>
            <a:r>
              <a:rPr lang="en-US" sz="2000" dirty="0"/>
              <a:t>		</a:t>
            </a:r>
            <a:r>
              <a:rPr lang="en-US" sz="2000" dirty="0" err="1" smtClean="0"/>
              <a:t>ex:title</a:t>
            </a:r>
            <a:r>
              <a:rPr lang="en-US" sz="2000" dirty="0" smtClean="0"/>
              <a:t> </a:t>
            </a:r>
            <a:r>
              <a:rPr lang="en-US" sz="2000" dirty="0" smtClean="0"/>
              <a:t>“Interstellar” .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7124692" y="4359203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alisto MT" charset="0"/>
              </a:rPr>
              <a:t>“Interstellar”</a:t>
            </a:r>
            <a:endParaRPr lang="en-US" dirty="0"/>
          </a:p>
        </p:txBody>
      </p:sp>
      <p:cxnSp>
        <p:nvCxnSpPr>
          <p:cNvPr id="10" name="Straight Arrow Connector 9"/>
          <p:cNvCxnSpPr>
            <a:stCxn id="16" idx="6"/>
            <a:endCxn id="3" idx="1"/>
          </p:cNvCxnSpPr>
          <p:nvPr/>
        </p:nvCxnSpPr>
        <p:spPr>
          <a:xfrm>
            <a:off x="5901103" y="4583802"/>
            <a:ext cx="122358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8622" y="4174537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  <p:sp>
        <p:nvSpPr>
          <p:cNvPr id="14" name="Content Placeholder 5"/>
          <p:cNvSpPr>
            <a:spLocks noGrp="1"/>
          </p:cNvSpPr>
          <p:nvPr>
            <p:ph idx="1"/>
          </p:nvPr>
        </p:nvSpPr>
        <p:spPr>
          <a:xfrm>
            <a:off x="588562" y="1668900"/>
            <a:ext cx="8301813" cy="670023"/>
          </a:xfrm>
        </p:spPr>
        <p:txBody>
          <a:bodyPr/>
          <a:lstStyle/>
          <a:p>
            <a:r>
              <a:rPr lang="en-US" sz="2800" dirty="0">
                <a:latin typeface="Calisto MT" charset="0"/>
              </a:rPr>
              <a:t>There is a sci-fi movie </a:t>
            </a:r>
            <a:r>
              <a:rPr lang="en-US" sz="2800" i="1" dirty="0">
                <a:latin typeface="Calisto MT" charset="0"/>
              </a:rPr>
              <a:t>“Interstellar”</a:t>
            </a:r>
            <a:endParaRPr lang="en-US" sz="2800" i="1" dirty="0">
              <a:latin typeface="Calisto MT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223381" y="4239786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ex:Interstellar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V="1">
            <a:off x="4562242" y="3288424"/>
            <a:ext cx="1" cy="951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12184" y="3553055"/>
            <a:ext cx="102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rdf:type</a:t>
            </a:r>
            <a:endParaRPr lang="en-US" sz="2000" dirty="0"/>
          </a:p>
        </p:txBody>
      </p:sp>
      <p:sp>
        <p:nvSpPr>
          <p:cNvPr id="12" name="Oval 11"/>
          <p:cNvSpPr/>
          <p:nvPr/>
        </p:nvSpPr>
        <p:spPr>
          <a:xfrm>
            <a:off x="3223381" y="2595891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ex:SciFiMovie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6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sto MT" charset="0"/>
              </a:rPr>
              <a:t>What is</a:t>
            </a:r>
            <a:r>
              <a:rPr lang="sr-Cyrl-CS" sz="4000" dirty="0">
                <a:latin typeface="Calisto MT" charset="0"/>
              </a:rPr>
              <a:t> </a:t>
            </a:r>
            <a:r>
              <a:rPr lang="en-US" sz="4000" dirty="0">
                <a:latin typeface="Calisto MT" charset="0"/>
              </a:rPr>
              <a:t>RDF?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sto MT" charset="0"/>
              </a:rPr>
              <a:t>RDF is the data model of the Semantic Web</a:t>
            </a:r>
            <a:endParaRPr lang="en-US" dirty="0" smtClean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Simple model, based on a graph</a:t>
            </a:r>
            <a:endParaRPr lang="en-US" dirty="0" smtClean="0">
              <a:latin typeface="Calisto MT" charset="0"/>
            </a:endParaRPr>
          </a:p>
          <a:p>
            <a:r>
              <a:rPr lang="en-US" dirty="0" smtClean="0">
                <a:latin typeface="Calisto MT" charset="0"/>
              </a:rPr>
              <a:t>Describes relations between </a:t>
            </a:r>
            <a:r>
              <a:rPr lang="en-US" altLang="ja-JP" dirty="0" smtClean="0">
                <a:latin typeface="Calisto MT" charset="0"/>
              </a:rPr>
              <a:t>things</a:t>
            </a:r>
            <a:endParaRPr lang="en-US" dirty="0" smtClean="0">
              <a:latin typeface="Calisto MT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02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Example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124692" y="5578259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alisto MT" charset="0"/>
              </a:rPr>
              <a:t>“Interstellar”</a:t>
            </a:r>
            <a:endParaRPr lang="en-US" dirty="0"/>
          </a:p>
        </p:txBody>
      </p:sp>
      <p:cxnSp>
        <p:nvCxnSpPr>
          <p:cNvPr id="10" name="Straight Arrow Connector 9"/>
          <p:cNvCxnSpPr>
            <a:stCxn id="16" idx="6"/>
            <a:endCxn id="3" idx="1"/>
          </p:cNvCxnSpPr>
          <p:nvPr/>
        </p:nvCxnSpPr>
        <p:spPr>
          <a:xfrm>
            <a:off x="5901103" y="5802858"/>
            <a:ext cx="122358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8622" y="5393593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  <p:sp>
        <p:nvSpPr>
          <p:cNvPr id="16" name="Oval 15"/>
          <p:cNvSpPr/>
          <p:nvPr/>
        </p:nvSpPr>
        <p:spPr>
          <a:xfrm>
            <a:off x="3223381" y="5458842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ex:Interstellar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16" idx="0"/>
            <a:endCxn id="12" idx="4"/>
          </p:cNvCxnSpPr>
          <p:nvPr/>
        </p:nvCxnSpPr>
        <p:spPr>
          <a:xfrm flipV="1">
            <a:off x="4562242" y="4348079"/>
            <a:ext cx="0" cy="1110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12184" y="4772111"/>
            <a:ext cx="102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rdf:type</a:t>
            </a:r>
            <a:endParaRPr lang="en-US" sz="2000" dirty="0"/>
          </a:p>
        </p:txBody>
      </p:sp>
      <p:sp>
        <p:nvSpPr>
          <p:cNvPr id="12" name="Oval 11"/>
          <p:cNvSpPr/>
          <p:nvPr/>
        </p:nvSpPr>
        <p:spPr>
          <a:xfrm>
            <a:off x="3223381" y="3660047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ex:SciFiMovie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24692" y="2136307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err="1" smtClean="0"/>
              <a:t>xsd:string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21" idx="6"/>
            <a:endCxn id="15" idx="1"/>
          </p:cNvCxnSpPr>
          <p:nvPr/>
        </p:nvCxnSpPr>
        <p:spPr>
          <a:xfrm flipV="1">
            <a:off x="5637800" y="2360906"/>
            <a:ext cx="1486892" cy="45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16591" y="1996897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  <p:sp>
        <p:nvSpPr>
          <p:cNvPr id="21" name="Oval 20"/>
          <p:cNvSpPr/>
          <p:nvPr/>
        </p:nvSpPr>
        <p:spPr>
          <a:xfrm>
            <a:off x="3486686" y="2021391"/>
            <a:ext cx="2151114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12" idx="0"/>
            <a:endCxn id="21" idx="4"/>
          </p:cNvCxnSpPr>
          <p:nvPr/>
        </p:nvCxnSpPr>
        <p:spPr>
          <a:xfrm flipV="1">
            <a:off x="4562242" y="2709423"/>
            <a:ext cx="1" cy="9506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12184" y="2974054"/>
            <a:ext cx="1928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r</a:t>
            </a:r>
            <a:r>
              <a:rPr lang="en-US" sz="2000" dirty="0" err="1" smtClean="0"/>
              <a:t>dfs:subClassOf</a:t>
            </a:r>
            <a:endParaRPr lang="en-US" sz="2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681492" y="4772111"/>
            <a:ext cx="7868138" cy="0"/>
          </a:xfrm>
          <a:prstGeom prst="line">
            <a:avLst/>
          </a:prstGeom>
          <a:ln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1492" y="4941388"/>
            <a:ext cx="2010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instances</a:t>
            </a:r>
            <a:endParaRPr lang="en-US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681492" y="1936169"/>
            <a:ext cx="1620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1066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Example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681492" y="4772111"/>
            <a:ext cx="7868138" cy="0"/>
          </a:xfrm>
          <a:prstGeom prst="line">
            <a:avLst/>
          </a:prstGeom>
          <a:ln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1492" y="1936169"/>
            <a:ext cx="1620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vocabulary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81492" y="4941388"/>
            <a:ext cx="2010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instances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80924" y="1974906"/>
            <a:ext cx="493771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/>
              <a:t>ex:Movie</a:t>
            </a:r>
            <a:r>
              <a:rPr lang="en-US" sz="2000" dirty="0" smtClean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 smtClean="0"/>
              <a:t>rdfs:Class</a:t>
            </a:r>
            <a:r>
              <a:rPr lang="en-US" sz="2000" dirty="0" smtClean="0"/>
              <a:t> .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err="1" smtClean="0"/>
              <a:t>ex:SciFiMovie</a:t>
            </a:r>
            <a:r>
              <a:rPr lang="en-US" sz="2000" dirty="0" smtClean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rdfs:Class</a:t>
            </a:r>
            <a:r>
              <a:rPr lang="en-US" sz="2000" dirty="0"/>
              <a:t> </a:t>
            </a:r>
            <a:r>
              <a:rPr lang="en-US" sz="2000" dirty="0" smtClean="0"/>
              <a:t>;</a:t>
            </a:r>
          </a:p>
          <a:p>
            <a:pPr eaLnBrk="1" hangingPunct="1"/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dirty="0" err="1" smtClean="0"/>
              <a:t>rdfs:subClassOf</a:t>
            </a:r>
            <a:r>
              <a:rPr lang="en-US" sz="2000" dirty="0" smtClean="0"/>
              <a:t> </a:t>
            </a:r>
            <a:r>
              <a:rPr lang="en-US" sz="2000" dirty="0" err="1" smtClean="0"/>
              <a:t>ex:Movie</a:t>
            </a:r>
            <a:r>
              <a:rPr lang="en-US" sz="2000" dirty="0" smtClean="0"/>
              <a:t> .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 err="1"/>
              <a:t>ex:title</a:t>
            </a:r>
            <a:r>
              <a:rPr lang="en-US" sz="2000" dirty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rdf:Property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</a:t>
            </a:r>
            <a:r>
              <a:rPr lang="en-US" sz="2000" dirty="0" err="1" smtClean="0"/>
              <a:t>rdfs:domain</a:t>
            </a:r>
            <a:r>
              <a:rPr lang="en-US" sz="2000" dirty="0" smtClean="0"/>
              <a:t> </a:t>
            </a:r>
            <a:r>
              <a:rPr lang="en-US" sz="2000" dirty="0" err="1"/>
              <a:t>ex:Movie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</a:t>
            </a:r>
            <a:r>
              <a:rPr lang="en-US" sz="2000" dirty="0" err="1" smtClean="0"/>
              <a:t>rdfs:range</a:t>
            </a:r>
            <a:r>
              <a:rPr lang="en-US" sz="2000" dirty="0" smtClean="0"/>
              <a:t> </a:t>
            </a:r>
            <a:r>
              <a:rPr lang="en-US" sz="2000" dirty="0" err="1"/>
              <a:t>xsd:string</a:t>
            </a:r>
            <a:r>
              <a:rPr lang="en-US" sz="2000" dirty="0"/>
              <a:t> </a:t>
            </a:r>
            <a:r>
              <a:rPr lang="en-US" sz="2000" dirty="0" smtClean="0"/>
              <a:t>.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err="1"/>
              <a:t>ex:Interstellar</a:t>
            </a:r>
            <a:r>
              <a:rPr lang="en-US" sz="2000" b="1" dirty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ex:SciFiMovie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</a:t>
            </a:r>
            <a:r>
              <a:rPr lang="en-US" sz="2000" dirty="0" err="1" smtClean="0"/>
              <a:t>ex:title</a:t>
            </a:r>
            <a:r>
              <a:rPr lang="en-US" sz="2000" dirty="0" smtClean="0"/>
              <a:t> </a:t>
            </a:r>
            <a:r>
              <a:rPr lang="en-US" sz="2000" dirty="0"/>
              <a:t>“Interstellar” 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719390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Questions?</a:t>
            </a: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2" name="Subtitle 2"/>
          <p:cNvSpPr>
            <a:spLocks noGrp="1"/>
          </p:cNvSpPr>
          <p:nvPr>
            <p:ph type="subTitle" idx="1"/>
          </p:nvPr>
        </p:nvSpPr>
        <p:spPr>
          <a:xfrm>
            <a:off x="914400" y="401161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</a:pPr>
            <a:r>
              <a:rPr lang="en-US" dirty="0" err="1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Uroš</a:t>
            </a: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Krčadinac</a:t>
            </a: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</a:pP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Email: </a:t>
            </a: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uros.krcadinac@gmail.com</a:t>
            </a: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</a:pP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URL: </a:t>
            </a:r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http://www.krcadinac.com</a:t>
            </a: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</a:pP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</a:pPr>
            <a:endParaRPr lang="en-US" dirty="0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30885" y="4172763"/>
            <a:ext cx="1671675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book</a:t>
            </a:r>
          </a:p>
        </p:txBody>
      </p:sp>
      <p:sp>
        <p:nvSpPr>
          <p:cNvPr id="5" name="Rectangle 4"/>
          <p:cNvSpPr/>
          <p:nvPr/>
        </p:nvSpPr>
        <p:spPr>
          <a:xfrm>
            <a:off x="5355609" y="4302305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</a:t>
            </a:r>
            <a:r>
              <a:rPr lang="en-US" dirty="0" err="1"/>
              <a:t>Javascript</a:t>
            </a:r>
            <a:r>
              <a:rPr lang="en-US" dirty="0"/>
              <a:t>”</a:t>
            </a: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1131272" y="2468202"/>
            <a:ext cx="6942137" cy="881056"/>
            <a:chOff x="855276" y="3579038"/>
            <a:chExt cx="6942768" cy="881141"/>
          </a:xfrm>
        </p:grpSpPr>
        <p:sp>
          <p:nvSpPr>
            <p:cNvPr id="15" name="Oval 14"/>
            <p:cNvSpPr/>
            <p:nvPr/>
          </p:nvSpPr>
          <p:spPr>
            <a:xfrm>
              <a:off x="855276" y="3579038"/>
              <a:ext cx="1668567" cy="88114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subject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076822" y="3709223"/>
              <a:ext cx="2721222" cy="63505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object</a:t>
              </a:r>
            </a:p>
          </p:txBody>
        </p:sp>
        <p:cxnSp>
          <p:nvCxnSpPr>
            <p:cNvPr id="17" name="Straight Arrow Connector 6"/>
            <p:cNvCxnSpPr>
              <a:endCxn id="16" idx="1"/>
            </p:cNvCxnSpPr>
            <p:nvPr/>
          </p:nvCxnSpPr>
          <p:spPr>
            <a:xfrm>
              <a:off x="2523890" y="4026740"/>
              <a:ext cx="2552932" cy="12701"/>
            </a:xfrm>
            <a:prstGeom prst="curvedConnector3">
              <a:avLst>
                <a:gd name="adj1" fmla="val 48477"/>
              </a:avLst>
            </a:prstGeom>
            <a:ln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562" name="TextBox 17"/>
            <p:cNvSpPr txBox="1">
              <a:spLocks noChangeArrowheads="1"/>
            </p:cNvSpPr>
            <p:nvPr/>
          </p:nvSpPr>
          <p:spPr bwMode="auto">
            <a:xfrm>
              <a:off x="3094028" y="3612869"/>
              <a:ext cx="1175647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/>
                <a:t>predicate</a:t>
              </a:r>
              <a:endParaRPr lang="en-US" sz="1800" dirty="0"/>
            </a:p>
          </p:txBody>
        </p:sp>
      </p:grpSp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92125" y="244475"/>
            <a:ext cx="8189913" cy="1339850"/>
          </a:xfrm>
        </p:spPr>
        <p:txBody>
          <a:bodyPr/>
          <a:lstStyle/>
          <a:p>
            <a:r>
              <a:rPr lang="en-US" sz="4000" dirty="0" smtClean="0">
                <a:latin typeface="Calisto MT" charset="0"/>
              </a:rPr>
              <a:t>Example of RDF graph</a:t>
            </a:r>
            <a:endParaRPr lang="en-US" sz="4000" dirty="0">
              <a:latin typeface="Calisto MT" charset="0"/>
            </a:endParaRPr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2802909" y="4619805"/>
            <a:ext cx="2552700" cy="12700"/>
          </a:xfrm>
          <a:prstGeom prst="curvedConnector3">
            <a:avLst>
              <a:gd name="adj1" fmla="val 48477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618884" y="4204265"/>
            <a:ext cx="59848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/>
              <a:t>title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sto MT" charset="0"/>
              </a:rPr>
              <a:t>RDF </a:t>
            </a:r>
            <a:r>
              <a:rPr lang="en-US" sz="4000" dirty="0" smtClean="0">
                <a:latin typeface="Calisto MT" charset="0"/>
              </a:rPr>
              <a:t>is a graph</a:t>
            </a:r>
            <a:endParaRPr lang="en-US" sz="4000" dirty="0">
              <a:latin typeface="Calisto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RDF </a:t>
            </a:r>
            <a:r>
              <a:rPr lang="en-US" dirty="0" smtClean="0"/>
              <a:t>is based on triplets</a:t>
            </a:r>
            <a:endParaRPr lang="en-US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dirty="0" smtClean="0"/>
              <a:t>    </a:t>
            </a:r>
            <a:r>
              <a:rPr lang="en-US" dirty="0" smtClean="0"/>
              <a:t>(subject      predicate     object)</a:t>
            </a:r>
            <a:endParaRPr lang="en-US" dirty="0" smtClean="0"/>
          </a:p>
          <a:p>
            <a:pPr>
              <a:defRPr/>
            </a:pPr>
            <a:r>
              <a:rPr lang="it-IT" dirty="0" err="1" smtClean="0"/>
              <a:t>Graph</a:t>
            </a:r>
            <a:r>
              <a:rPr lang="it-IT" dirty="0" smtClean="0"/>
              <a:t> </a:t>
            </a:r>
            <a:r>
              <a:rPr lang="it-IT" dirty="0" err="1" smtClean="0"/>
              <a:t>elements</a:t>
            </a:r>
            <a:endParaRPr lang="it-IT" dirty="0"/>
          </a:p>
          <a:p>
            <a:pPr lvl="1">
              <a:spcBef>
                <a:spcPts val="1200"/>
              </a:spcBef>
              <a:defRPr/>
            </a:pPr>
            <a:r>
              <a:rPr lang="hr-HR" dirty="0" smtClean="0"/>
              <a:t>Node (for describing subjects and objects)</a:t>
            </a:r>
          </a:p>
          <a:p>
            <a:pPr marL="804672" lvl="2">
              <a:spcBef>
                <a:spcPts val="1800"/>
              </a:spcBef>
              <a:defRPr/>
            </a:pPr>
            <a:r>
              <a:rPr lang="hr-HR" dirty="0" smtClean="0"/>
              <a:t>Resource (depicted with an elipse)</a:t>
            </a:r>
          </a:p>
          <a:p>
            <a:pPr lvl="2">
              <a:spcAft>
                <a:spcPts val="1800"/>
              </a:spcAft>
              <a:defRPr/>
            </a:pPr>
            <a:r>
              <a:rPr lang="hr-HR" dirty="0" smtClean="0"/>
              <a:t>Literal (depicted with a rectangle)</a:t>
            </a:r>
            <a:endParaRPr lang="hr-HR" dirty="0" smtClean="0"/>
          </a:p>
          <a:p>
            <a:pPr lvl="1">
              <a:defRPr/>
            </a:pPr>
            <a:r>
              <a:rPr lang="hr-HR" dirty="0"/>
              <a:t>R</a:t>
            </a:r>
            <a:r>
              <a:rPr lang="hr-HR" dirty="0" smtClean="0"/>
              <a:t>elationship (for describing predicates)</a:t>
            </a:r>
            <a:endParaRPr lang="hr-H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Calisto MT" charset="0"/>
              </a:rPr>
              <a:t>Multiple properties</a:t>
            </a:r>
            <a:endParaRPr lang="en-US" sz="4000" dirty="0">
              <a:latin typeface="Calisto MT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42317" y="2954415"/>
            <a:ext cx="1668567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book</a:t>
            </a:r>
          </a:p>
        </p:txBody>
      </p:sp>
      <p:sp>
        <p:nvSpPr>
          <p:cNvPr id="6" name="Rectangle 5"/>
          <p:cNvSpPr/>
          <p:nvPr/>
        </p:nvSpPr>
        <p:spPr>
          <a:xfrm>
            <a:off x="5076825" y="308451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“0596000480”</a:t>
            </a:r>
          </a:p>
        </p:txBody>
      </p:sp>
      <p:cxnSp>
        <p:nvCxnSpPr>
          <p:cNvPr id="7" name="Straight Arrow Connector 6"/>
          <p:cNvCxnSpPr>
            <a:stCxn id="5" idx="6"/>
            <a:endCxn id="6" idx="1"/>
          </p:cNvCxnSpPr>
          <p:nvPr/>
        </p:nvCxnSpPr>
        <p:spPr>
          <a:xfrm>
            <a:off x="2511425" y="3395663"/>
            <a:ext cx="2565400" cy="635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3565525" y="3187700"/>
            <a:ext cx="635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isbn</a:t>
            </a:r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076825" y="42084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“David Flanagan”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76825" y="1963738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</a:t>
            </a:r>
            <a:r>
              <a:rPr lang="en-US" dirty="0" err="1"/>
              <a:t>Javascript</a:t>
            </a:r>
            <a:r>
              <a:rPr lang="en-US" dirty="0"/>
              <a:t>”</a:t>
            </a:r>
          </a:p>
        </p:txBody>
      </p:sp>
      <p:cxnSp>
        <p:nvCxnSpPr>
          <p:cNvPr id="11" name="Straight Arrow Connector 6"/>
          <p:cNvCxnSpPr>
            <a:stCxn id="5" idx="5"/>
            <a:endCxn id="9" idx="1"/>
          </p:cNvCxnSpPr>
          <p:nvPr/>
        </p:nvCxnSpPr>
        <p:spPr>
          <a:xfrm rot="16200000" flipH="1">
            <a:off x="3262313" y="2711450"/>
            <a:ext cx="819150" cy="28098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6"/>
          <p:cNvCxnSpPr>
            <a:stCxn id="5" idx="7"/>
            <a:endCxn id="10" idx="1"/>
          </p:cNvCxnSpPr>
          <p:nvPr/>
        </p:nvCxnSpPr>
        <p:spPr>
          <a:xfrm rot="5400000" flipH="1" flipV="1">
            <a:off x="3271044" y="1277144"/>
            <a:ext cx="801687" cy="28098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4" name="TextBox 18"/>
          <p:cNvSpPr txBox="1">
            <a:spLocks noChangeArrowheads="1"/>
          </p:cNvSpPr>
          <p:nvPr/>
        </p:nvSpPr>
        <p:spPr bwMode="auto">
          <a:xfrm>
            <a:off x="3055938" y="4111625"/>
            <a:ext cx="9017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author</a:t>
            </a:r>
            <a:endParaRPr lang="en-US" sz="1800"/>
          </a:p>
        </p:txBody>
      </p:sp>
      <p:sp>
        <p:nvSpPr>
          <p:cNvPr id="26635" name="TextBox 19"/>
          <p:cNvSpPr txBox="1">
            <a:spLocks noChangeArrowheads="1"/>
          </p:cNvSpPr>
          <p:nvPr/>
        </p:nvSpPr>
        <p:spPr bwMode="auto">
          <a:xfrm>
            <a:off x="3140075" y="2262188"/>
            <a:ext cx="59848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title</a:t>
            </a:r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2266527" y="5241783"/>
            <a:ext cx="2049768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publisher</a:t>
            </a:r>
          </a:p>
        </p:txBody>
      </p:sp>
      <p:cxnSp>
        <p:nvCxnSpPr>
          <p:cNvPr id="25" name="Straight Arrow Connector 6"/>
          <p:cNvCxnSpPr>
            <a:stCxn id="5" idx="4"/>
            <a:endCxn id="24" idx="2"/>
          </p:cNvCxnSpPr>
          <p:nvPr/>
        </p:nvCxnSpPr>
        <p:spPr>
          <a:xfrm rot="16200000" flipH="1">
            <a:off x="1048543" y="4463257"/>
            <a:ext cx="1846263" cy="590550"/>
          </a:xfrm>
          <a:prstGeom prst="curvedConnector2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824538" y="5364163"/>
            <a:ext cx="2722562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“O’Reilly”</a:t>
            </a:r>
          </a:p>
        </p:txBody>
      </p:sp>
      <p:cxnSp>
        <p:nvCxnSpPr>
          <p:cNvPr id="30" name="Straight Arrow Connector 6"/>
          <p:cNvCxnSpPr>
            <a:endCxn id="29" idx="1"/>
          </p:cNvCxnSpPr>
          <p:nvPr/>
        </p:nvCxnSpPr>
        <p:spPr>
          <a:xfrm>
            <a:off x="4316413" y="5681663"/>
            <a:ext cx="1508125" cy="1270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625975" y="5443538"/>
            <a:ext cx="78581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name</a:t>
            </a:r>
            <a:endParaRPr lang="en-US" sz="1800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174750" y="4564063"/>
            <a:ext cx="118586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</a:rPr>
              <a:t>publisher</a:t>
            </a:r>
            <a:endParaRPr lang="en-US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Calisto MT" charset="0"/>
              </a:rPr>
              <a:t>Using Web infrastructure</a:t>
            </a:r>
            <a:endParaRPr lang="en-US" sz="4000" dirty="0">
              <a:latin typeface="Calisto M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Calisto MT" charset="0"/>
              </a:rPr>
              <a:t>In a </a:t>
            </a:r>
            <a:r>
              <a:rPr lang="en-US" i="1" dirty="0" smtClean="0">
                <a:latin typeface="Calisto MT" charset="0"/>
              </a:rPr>
              <a:t>global data repository</a:t>
            </a:r>
            <a:r>
              <a:rPr lang="en-US" dirty="0" smtClean="0">
                <a:latin typeface="Calisto MT" charset="0"/>
              </a:rPr>
              <a:t> on the Web we must identify resources globally and uniquely</a:t>
            </a:r>
            <a:endParaRPr lang="en-US" dirty="0">
              <a:latin typeface="Calisto MT" charset="0"/>
            </a:endParaRPr>
          </a:p>
          <a:p>
            <a:r>
              <a:rPr lang="en-US" dirty="0">
                <a:latin typeface="Calisto MT" charset="0"/>
              </a:rPr>
              <a:t>URI</a:t>
            </a:r>
          </a:p>
          <a:p>
            <a:r>
              <a:rPr lang="en-US" dirty="0" smtClean="0">
                <a:latin typeface="Calisto MT" charset="0"/>
              </a:rPr>
              <a:t>Data naming using URIs, usually with protocol http</a:t>
            </a:r>
            <a:r>
              <a:rPr lang="en-US" dirty="0">
                <a:latin typeface="Calisto MT" charset="0"/>
              </a:rPr>
              <a:t>:// - </a:t>
            </a:r>
            <a:r>
              <a:rPr lang="en-US" b="1" dirty="0" smtClean="0">
                <a:latin typeface="Calisto MT" charset="0"/>
              </a:rPr>
              <a:t>THIS IS A KEY CONCEPT FOR LINKED DATA</a:t>
            </a:r>
            <a:endParaRPr lang="en-US" b="1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88938" y="244475"/>
            <a:ext cx="8332787" cy="1339850"/>
          </a:xfrm>
        </p:spPr>
        <p:txBody>
          <a:bodyPr/>
          <a:lstStyle/>
          <a:p>
            <a:r>
              <a:rPr lang="en-US" sz="4000" dirty="0" smtClean="0">
                <a:latin typeface="Calisto MT" charset="0"/>
              </a:rPr>
              <a:t>Graphs can have named resources</a:t>
            </a:r>
            <a:endParaRPr lang="en-US" sz="4000" dirty="0">
              <a:latin typeface="Calisto MT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05391" y="2954415"/>
            <a:ext cx="2617662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http://</a:t>
            </a:r>
            <a:r>
              <a:rPr lang="en-US" sz="1600" dirty="0" err="1">
                <a:solidFill>
                  <a:schemeClr val="tx1"/>
                </a:solidFill>
              </a:rPr>
              <a:t>example.com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Javascript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92800" y="307181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“0596000480”</a:t>
            </a:r>
          </a:p>
        </p:txBody>
      </p:sp>
      <p:cxnSp>
        <p:nvCxnSpPr>
          <p:cNvPr id="6" name="Straight Arrow Connector 6"/>
          <p:cNvCxnSpPr>
            <a:stCxn id="4" idx="6"/>
            <a:endCxn id="5" idx="1"/>
          </p:cNvCxnSpPr>
          <p:nvPr/>
        </p:nvCxnSpPr>
        <p:spPr>
          <a:xfrm flipV="1">
            <a:off x="3122613" y="3389313"/>
            <a:ext cx="2770187" cy="635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3433763" y="3097213"/>
            <a:ext cx="1582737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/>
              <a:t>http://example.</a:t>
            </a:r>
          </a:p>
          <a:p>
            <a:pPr algn="ctr" eaLnBrk="1" hangingPunct="1"/>
            <a:r>
              <a:rPr lang="en-US" sz="1600"/>
              <a:t>com/isbn</a:t>
            </a:r>
            <a:endParaRPr lang="en-US" sz="1400"/>
          </a:p>
        </p:txBody>
      </p:sp>
      <p:sp>
        <p:nvSpPr>
          <p:cNvPr id="8" name="Rectangle 7"/>
          <p:cNvSpPr/>
          <p:nvPr/>
        </p:nvSpPr>
        <p:spPr>
          <a:xfrm>
            <a:off x="5892800" y="42465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“David Flanagan”</a:t>
            </a:r>
          </a:p>
        </p:txBody>
      </p:sp>
      <p:sp>
        <p:nvSpPr>
          <p:cNvPr id="9" name="Rectangle 8"/>
          <p:cNvSpPr/>
          <p:nvPr/>
        </p:nvSpPr>
        <p:spPr>
          <a:xfrm>
            <a:off x="5892800" y="1963738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</a:t>
            </a:r>
            <a:r>
              <a:rPr lang="en-US" dirty="0" err="1"/>
              <a:t>Javascript</a:t>
            </a:r>
            <a:r>
              <a:rPr lang="en-US" dirty="0"/>
              <a:t>”</a:t>
            </a:r>
          </a:p>
        </p:txBody>
      </p:sp>
      <p:cxnSp>
        <p:nvCxnSpPr>
          <p:cNvPr id="10" name="Straight Arrow Connector 6"/>
          <p:cNvCxnSpPr>
            <a:stCxn id="4" idx="5"/>
            <a:endCxn id="8" idx="1"/>
          </p:cNvCxnSpPr>
          <p:nvPr/>
        </p:nvCxnSpPr>
        <p:spPr>
          <a:xfrm rot="16200000" flipH="1">
            <a:off x="3887788" y="2559050"/>
            <a:ext cx="857250" cy="31527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6"/>
          <p:cNvCxnSpPr>
            <a:stCxn id="4" idx="7"/>
            <a:endCxn id="9" idx="1"/>
          </p:cNvCxnSpPr>
          <p:nvPr/>
        </p:nvCxnSpPr>
        <p:spPr>
          <a:xfrm rot="5400000" flipH="1" flipV="1">
            <a:off x="3915569" y="1105694"/>
            <a:ext cx="801687" cy="31527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82" name="TextBox 11"/>
          <p:cNvSpPr txBox="1">
            <a:spLocks noChangeArrowheads="1"/>
          </p:cNvSpPr>
          <p:nvPr/>
        </p:nvSpPr>
        <p:spPr bwMode="auto">
          <a:xfrm>
            <a:off x="2740025" y="4141788"/>
            <a:ext cx="2646363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http://example.com/author</a:t>
            </a:r>
            <a:endParaRPr lang="en-US" sz="1400"/>
          </a:p>
        </p:txBody>
      </p:sp>
      <p:sp>
        <p:nvSpPr>
          <p:cNvPr id="28683" name="TextBox 12"/>
          <p:cNvSpPr txBox="1">
            <a:spLocks noChangeArrowheads="1"/>
          </p:cNvSpPr>
          <p:nvPr/>
        </p:nvSpPr>
        <p:spPr bwMode="auto">
          <a:xfrm>
            <a:off x="2552700" y="2262188"/>
            <a:ext cx="2398713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http://example.com/title</a:t>
            </a:r>
            <a:endParaRPr lang="en-US" sz="1400"/>
          </a:p>
        </p:txBody>
      </p:sp>
      <p:sp>
        <p:nvSpPr>
          <p:cNvPr id="14" name="Oval 13"/>
          <p:cNvSpPr/>
          <p:nvPr/>
        </p:nvSpPr>
        <p:spPr>
          <a:xfrm>
            <a:off x="2197502" y="5241783"/>
            <a:ext cx="2049768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http://</a:t>
            </a:r>
            <a:r>
              <a:rPr lang="en-US" sz="1600" dirty="0" err="1">
                <a:solidFill>
                  <a:schemeClr val="tx1"/>
                </a:solidFill>
              </a:rPr>
              <a:t>example.com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OReilly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6"/>
          <p:cNvCxnSpPr>
            <a:stCxn id="4" idx="4"/>
            <a:endCxn id="14" idx="2"/>
          </p:cNvCxnSpPr>
          <p:nvPr/>
        </p:nvCxnSpPr>
        <p:spPr>
          <a:xfrm rot="16200000" flipH="1">
            <a:off x="1082675" y="4567238"/>
            <a:ext cx="1846263" cy="382587"/>
          </a:xfrm>
          <a:prstGeom prst="curvedConnector2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170613" y="53641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“O’Reilly”</a:t>
            </a:r>
          </a:p>
        </p:txBody>
      </p:sp>
      <p:cxnSp>
        <p:nvCxnSpPr>
          <p:cNvPr id="17" name="Straight Arrow Connector 6"/>
          <p:cNvCxnSpPr>
            <a:stCxn id="14" idx="6"/>
            <a:endCxn id="16" idx="1"/>
          </p:cNvCxnSpPr>
          <p:nvPr/>
        </p:nvCxnSpPr>
        <p:spPr>
          <a:xfrm>
            <a:off x="4246563" y="5681663"/>
            <a:ext cx="1924050" cy="1270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371975" y="5360988"/>
            <a:ext cx="1584325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/>
              <a:t>http://example.</a:t>
            </a:r>
          </a:p>
          <a:p>
            <a:pPr algn="ctr" eaLnBrk="1" hangingPunct="1"/>
            <a:r>
              <a:rPr lang="en-US" sz="1600"/>
              <a:t>com/name</a:t>
            </a:r>
            <a:endParaRPr lang="en-US" sz="14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55650" y="4543425"/>
            <a:ext cx="2070100" cy="585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>
                <a:solidFill>
                  <a:srgbClr val="FF0000"/>
                </a:solidFill>
              </a:rPr>
              <a:t>http://example.com/</a:t>
            </a:r>
          </a:p>
          <a:p>
            <a:pPr algn="ctr" eaLnBrk="1" hangingPunct="1"/>
            <a:r>
              <a:rPr lang="en-US" sz="1600">
                <a:solidFill>
                  <a:srgbClr val="FF0000"/>
                </a:solidFill>
              </a:rPr>
              <a:t>publisher</a:t>
            </a:r>
            <a:endParaRPr lang="en-US" sz="1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388938" y="244475"/>
            <a:ext cx="8332787" cy="1339850"/>
          </a:xfrm>
        </p:spPr>
        <p:txBody>
          <a:bodyPr/>
          <a:lstStyle/>
          <a:p>
            <a:r>
              <a:rPr lang="en-US" sz="4000" dirty="0" smtClean="0">
                <a:latin typeface="Calisto MT" charset="0"/>
              </a:rPr>
              <a:t>Using prefixes (namespaces)</a:t>
            </a:r>
            <a:endParaRPr lang="en-US" sz="4000" dirty="0">
              <a:latin typeface="Calisto MT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05391" y="2954415"/>
            <a:ext cx="2617662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>
                <a:solidFill>
                  <a:schemeClr val="tx1"/>
                </a:solidFill>
              </a:rPr>
              <a:t>ex:Javascript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92800" y="307181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“0596000480”</a:t>
            </a:r>
          </a:p>
        </p:txBody>
      </p:sp>
      <p:cxnSp>
        <p:nvCxnSpPr>
          <p:cNvPr id="6" name="Straight Arrow Connector 6"/>
          <p:cNvCxnSpPr>
            <a:stCxn id="4" idx="6"/>
            <a:endCxn id="5" idx="1"/>
          </p:cNvCxnSpPr>
          <p:nvPr/>
        </p:nvCxnSpPr>
        <p:spPr>
          <a:xfrm flipV="1">
            <a:off x="3122613" y="3389313"/>
            <a:ext cx="2770187" cy="635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3930650" y="3138488"/>
            <a:ext cx="94773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 err="1"/>
              <a:t>ex:isbn</a:t>
            </a:r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5892800" y="42465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“David Flanagan”</a:t>
            </a:r>
          </a:p>
        </p:txBody>
      </p:sp>
      <p:sp>
        <p:nvSpPr>
          <p:cNvPr id="9" name="Rectangle 8"/>
          <p:cNvSpPr/>
          <p:nvPr/>
        </p:nvSpPr>
        <p:spPr>
          <a:xfrm>
            <a:off x="5892800" y="1963738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</a:t>
            </a:r>
            <a:r>
              <a:rPr lang="en-US" dirty="0" err="1"/>
              <a:t>Javascript</a:t>
            </a:r>
            <a:r>
              <a:rPr lang="en-US" dirty="0"/>
              <a:t>”</a:t>
            </a:r>
          </a:p>
        </p:txBody>
      </p:sp>
      <p:cxnSp>
        <p:nvCxnSpPr>
          <p:cNvPr id="10" name="Straight Arrow Connector 6"/>
          <p:cNvCxnSpPr>
            <a:stCxn id="4" idx="5"/>
            <a:endCxn id="8" idx="1"/>
          </p:cNvCxnSpPr>
          <p:nvPr/>
        </p:nvCxnSpPr>
        <p:spPr>
          <a:xfrm rot="16200000" flipH="1">
            <a:off x="3887788" y="2559050"/>
            <a:ext cx="857250" cy="31527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6"/>
          <p:cNvCxnSpPr>
            <a:stCxn id="4" idx="7"/>
            <a:endCxn id="9" idx="1"/>
          </p:cNvCxnSpPr>
          <p:nvPr/>
        </p:nvCxnSpPr>
        <p:spPr>
          <a:xfrm rot="5400000" flipH="1" flipV="1">
            <a:off x="3915569" y="1105694"/>
            <a:ext cx="801687" cy="31527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6" name="TextBox 11"/>
          <p:cNvSpPr txBox="1">
            <a:spLocks noChangeArrowheads="1"/>
          </p:cNvSpPr>
          <p:nvPr/>
        </p:nvSpPr>
        <p:spPr bwMode="auto">
          <a:xfrm>
            <a:off x="3389313" y="4114800"/>
            <a:ext cx="122237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ex:author</a:t>
            </a:r>
            <a:endParaRPr lang="en-US" sz="1800"/>
          </a:p>
        </p:txBody>
      </p:sp>
      <p:sp>
        <p:nvSpPr>
          <p:cNvPr id="29707" name="TextBox 12"/>
          <p:cNvSpPr txBox="1">
            <a:spLocks noChangeArrowheads="1"/>
          </p:cNvSpPr>
          <p:nvPr/>
        </p:nvSpPr>
        <p:spPr bwMode="auto">
          <a:xfrm>
            <a:off x="3654425" y="2233613"/>
            <a:ext cx="91916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ex:title</a:t>
            </a:r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2197501" y="5241783"/>
            <a:ext cx="2275277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>
                <a:solidFill>
                  <a:schemeClr val="tx1"/>
                </a:solidFill>
              </a:rPr>
              <a:t>ex:OReilly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6"/>
          <p:cNvCxnSpPr>
            <a:stCxn id="4" idx="4"/>
            <a:endCxn id="14" idx="2"/>
          </p:cNvCxnSpPr>
          <p:nvPr/>
        </p:nvCxnSpPr>
        <p:spPr>
          <a:xfrm rot="16200000" flipH="1">
            <a:off x="1082675" y="4567238"/>
            <a:ext cx="1846263" cy="382587"/>
          </a:xfrm>
          <a:prstGeom prst="curvedConnector2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170613" y="53641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“O’Reilly”</a:t>
            </a:r>
          </a:p>
        </p:txBody>
      </p:sp>
      <p:cxnSp>
        <p:nvCxnSpPr>
          <p:cNvPr id="17" name="Straight Arrow Connector 6"/>
          <p:cNvCxnSpPr>
            <a:stCxn id="14" idx="6"/>
            <a:endCxn id="16" idx="1"/>
          </p:cNvCxnSpPr>
          <p:nvPr/>
        </p:nvCxnSpPr>
        <p:spPr>
          <a:xfrm>
            <a:off x="4471988" y="5681663"/>
            <a:ext cx="1698625" cy="1270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12" name="TextBox 17"/>
          <p:cNvSpPr txBox="1">
            <a:spLocks noChangeArrowheads="1"/>
          </p:cNvSpPr>
          <p:nvPr/>
        </p:nvSpPr>
        <p:spPr bwMode="auto">
          <a:xfrm>
            <a:off x="4625975" y="5443538"/>
            <a:ext cx="11049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/>
              <a:t>ex:name</a:t>
            </a:r>
            <a:endParaRPr lang="en-US" sz="1800"/>
          </a:p>
        </p:txBody>
      </p:sp>
      <p:sp>
        <p:nvSpPr>
          <p:cNvPr id="29713" name="TextBox 18"/>
          <p:cNvSpPr txBox="1">
            <a:spLocks noChangeArrowheads="1"/>
          </p:cNvSpPr>
          <p:nvPr/>
        </p:nvSpPr>
        <p:spPr bwMode="auto">
          <a:xfrm>
            <a:off x="1079500" y="4530725"/>
            <a:ext cx="150495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solidFill>
                  <a:srgbClr val="FF0000"/>
                </a:solidFill>
              </a:rPr>
              <a:t>ex:publisher</a:t>
            </a:r>
            <a:endParaRPr lang="en-US" sz="180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3920" y="1669628"/>
            <a:ext cx="3671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@prefix ex: &lt;http://</a:t>
            </a:r>
            <a:r>
              <a:rPr lang="en-US" sz="1800" dirty="0" err="1" smtClean="0"/>
              <a:t>example.com</a:t>
            </a:r>
            <a:r>
              <a:rPr lang="en-US" sz="1800" dirty="0" smtClean="0"/>
              <a:t>&gt;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5444</TotalTime>
  <Words>1036</Words>
  <Application>Microsoft Macintosh PowerPoint</Application>
  <PresentationFormat>On-screen Show (4:3)</PresentationFormat>
  <Paragraphs>252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Capital</vt:lpstr>
      <vt:lpstr>RDF</vt:lpstr>
      <vt:lpstr>What is RDF?</vt:lpstr>
      <vt:lpstr>What is RDF?</vt:lpstr>
      <vt:lpstr>Example of RDF graph</vt:lpstr>
      <vt:lpstr>RDF is a graph</vt:lpstr>
      <vt:lpstr>Multiple properties</vt:lpstr>
      <vt:lpstr>Using Web infrastructure</vt:lpstr>
      <vt:lpstr>Graphs can have named resources</vt:lpstr>
      <vt:lpstr>Using prefixes (namespaces)</vt:lpstr>
      <vt:lpstr>Simple Rules</vt:lpstr>
      <vt:lpstr>TURTLE sintax – Textual representation of RDF</vt:lpstr>
      <vt:lpstr>TURTLE syntax– Compact representation</vt:lpstr>
      <vt:lpstr>Credits</vt:lpstr>
      <vt:lpstr>RDFS</vt:lpstr>
      <vt:lpstr>RDFS</vt:lpstr>
      <vt:lpstr>Classes and Hierarchies</vt:lpstr>
      <vt:lpstr>Properties</vt:lpstr>
      <vt:lpstr>Properties</vt:lpstr>
      <vt:lpstr>Not the same as with OO languages</vt:lpstr>
      <vt:lpstr>RDF(S) vocabulary</vt:lpstr>
      <vt:lpstr>DC - Dublin Core</vt:lpstr>
      <vt:lpstr>DC - Dublin Core</vt:lpstr>
      <vt:lpstr>FOAF</vt:lpstr>
      <vt:lpstr>FOAF</vt:lpstr>
      <vt:lpstr>Example</vt:lpstr>
      <vt:lpstr>Example</vt:lpstr>
      <vt:lpstr>Example</vt:lpstr>
      <vt:lpstr>Example</vt:lpstr>
      <vt:lpstr>Example</vt:lpstr>
      <vt:lpstr>Example</vt:lpstr>
      <vt:lpstr>Example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  yourself</dc:title>
  <dc:creator>Nikola Milikic</dc:creator>
  <cp:lastModifiedBy>Nikola</cp:lastModifiedBy>
  <cp:revision>139</cp:revision>
  <dcterms:created xsi:type="dcterms:W3CDTF">2012-01-27T13:29:53Z</dcterms:created>
  <dcterms:modified xsi:type="dcterms:W3CDTF">2014-12-11T10:49:00Z</dcterms:modified>
</cp:coreProperties>
</file>